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4" r:id="rId4"/>
    <p:sldId id="269" r:id="rId5"/>
    <p:sldId id="265" r:id="rId6"/>
    <p:sldId id="266" r:id="rId7"/>
    <p:sldId id="267" r:id="rId8"/>
    <p:sldId id="268" r:id="rId9"/>
    <p:sldId id="258" r:id="rId10"/>
    <p:sldId id="259" r:id="rId11"/>
    <p:sldId id="260" r:id="rId12"/>
    <p:sldId id="261" r:id="rId13"/>
    <p:sldId id="262" r:id="rId14"/>
    <p:sldId id="271" r:id="rId15"/>
    <p:sldId id="263" r:id="rId16"/>
    <p:sldId id="270" r:id="rId17"/>
  </p:sldIdLst>
  <p:sldSz cx="12192000" cy="6858000"/>
  <p:notesSz cx="6858000" cy="9144000"/>
  <p:defaultTextStyle>
    <a:defPPr>
      <a:defRPr lang="ru-K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00"/>
    <p:restoredTop sz="94651"/>
  </p:normalViewPr>
  <p:slideViewPr>
    <p:cSldViewPr snapToGrid="0" snapToObjects="1">
      <p:cViewPr varScale="1">
        <p:scale>
          <a:sx n="84" d="100"/>
          <a:sy n="84" d="100"/>
        </p:scale>
        <p:origin x="20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392216-1FAA-5D47-AE1B-6F3AA1F799A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G"/>
          </a:p>
        </p:txBody>
      </p:sp>
      <p:sp>
        <p:nvSpPr>
          <p:cNvPr id="3" name="Подзаголовок 2">
            <a:extLst>
              <a:ext uri="{FF2B5EF4-FFF2-40B4-BE49-F238E27FC236}">
                <a16:creationId xmlns:a16="http://schemas.microsoft.com/office/drawing/2014/main" id="{54CEFC98-46E2-9646-BBAA-7DE046C2A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G"/>
          </a:p>
        </p:txBody>
      </p:sp>
      <p:sp>
        <p:nvSpPr>
          <p:cNvPr id="4" name="Дата 3">
            <a:extLst>
              <a:ext uri="{FF2B5EF4-FFF2-40B4-BE49-F238E27FC236}">
                <a16:creationId xmlns:a16="http://schemas.microsoft.com/office/drawing/2014/main" id="{222BBC88-9AA2-7243-9EE6-E79BDF0C02BB}"/>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5" name="Нижний колонтитул 4">
            <a:extLst>
              <a:ext uri="{FF2B5EF4-FFF2-40B4-BE49-F238E27FC236}">
                <a16:creationId xmlns:a16="http://schemas.microsoft.com/office/drawing/2014/main" id="{19CAC6DE-66E9-C94F-BE48-8179D86DF177}"/>
              </a:ext>
            </a:extLst>
          </p:cNvPr>
          <p:cNvSpPr>
            <a:spLocks noGrp="1"/>
          </p:cNvSpPr>
          <p:nvPr>
            <p:ph type="ftr" sz="quarter" idx="11"/>
          </p:nvPr>
        </p:nvSpPr>
        <p:spPr/>
        <p:txBody>
          <a:bodyPr/>
          <a:lstStyle/>
          <a:p>
            <a:endParaRPr lang="ru-KG"/>
          </a:p>
        </p:txBody>
      </p:sp>
      <p:sp>
        <p:nvSpPr>
          <p:cNvPr id="6" name="Номер слайда 5">
            <a:extLst>
              <a:ext uri="{FF2B5EF4-FFF2-40B4-BE49-F238E27FC236}">
                <a16:creationId xmlns:a16="http://schemas.microsoft.com/office/drawing/2014/main" id="{E3E7C0FF-4419-224A-B8C8-AD1A6404FA66}"/>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143074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43460F-E65D-1C44-891E-4674AA92C21C}"/>
              </a:ext>
            </a:extLst>
          </p:cNvPr>
          <p:cNvSpPr>
            <a:spLocks noGrp="1"/>
          </p:cNvSpPr>
          <p:nvPr>
            <p:ph type="title"/>
          </p:nvPr>
        </p:nvSpPr>
        <p:spPr/>
        <p:txBody>
          <a:bodyPr/>
          <a:lstStyle/>
          <a:p>
            <a:r>
              <a:rPr lang="ru-RU"/>
              <a:t>Образец заголовка</a:t>
            </a:r>
            <a:endParaRPr lang="ru-KG"/>
          </a:p>
        </p:txBody>
      </p:sp>
      <p:sp>
        <p:nvSpPr>
          <p:cNvPr id="3" name="Вертикальный текст 2">
            <a:extLst>
              <a:ext uri="{FF2B5EF4-FFF2-40B4-BE49-F238E27FC236}">
                <a16:creationId xmlns:a16="http://schemas.microsoft.com/office/drawing/2014/main" id="{D51D4736-EEB6-D64E-A366-DD191D74AB2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4" name="Дата 3">
            <a:extLst>
              <a:ext uri="{FF2B5EF4-FFF2-40B4-BE49-F238E27FC236}">
                <a16:creationId xmlns:a16="http://schemas.microsoft.com/office/drawing/2014/main" id="{863698E3-E2BC-4D41-B46B-0CF877AA14E5}"/>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5" name="Нижний колонтитул 4">
            <a:extLst>
              <a:ext uri="{FF2B5EF4-FFF2-40B4-BE49-F238E27FC236}">
                <a16:creationId xmlns:a16="http://schemas.microsoft.com/office/drawing/2014/main" id="{EAB977A5-1E89-DE43-B9BC-3AC3CBFCB96D}"/>
              </a:ext>
            </a:extLst>
          </p:cNvPr>
          <p:cNvSpPr>
            <a:spLocks noGrp="1"/>
          </p:cNvSpPr>
          <p:nvPr>
            <p:ph type="ftr" sz="quarter" idx="11"/>
          </p:nvPr>
        </p:nvSpPr>
        <p:spPr/>
        <p:txBody>
          <a:bodyPr/>
          <a:lstStyle/>
          <a:p>
            <a:endParaRPr lang="ru-KG"/>
          </a:p>
        </p:txBody>
      </p:sp>
      <p:sp>
        <p:nvSpPr>
          <p:cNvPr id="6" name="Номер слайда 5">
            <a:extLst>
              <a:ext uri="{FF2B5EF4-FFF2-40B4-BE49-F238E27FC236}">
                <a16:creationId xmlns:a16="http://schemas.microsoft.com/office/drawing/2014/main" id="{D0903E56-A6F0-4746-964F-937BEA7788BB}"/>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185412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8A51CC2-5B8C-C544-B77C-33BAFA8B268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G"/>
          </a:p>
        </p:txBody>
      </p:sp>
      <p:sp>
        <p:nvSpPr>
          <p:cNvPr id="3" name="Вертикальный текст 2">
            <a:extLst>
              <a:ext uri="{FF2B5EF4-FFF2-40B4-BE49-F238E27FC236}">
                <a16:creationId xmlns:a16="http://schemas.microsoft.com/office/drawing/2014/main" id="{35A8A2CC-4C72-F74A-882B-E59D137AF8B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4" name="Дата 3">
            <a:extLst>
              <a:ext uri="{FF2B5EF4-FFF2-40B4-BE49-F238E27FC236}">
                <a16:creationId xmlns:a16="http://schemas.microsoft.com/office/drawing/2014/main" id="{4BDA574E-65DE-354B-9363-4869BAD05F82}"/>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5" name="Нижний колонтитул 4">
            <a:extLst>
              <a:ext uri="{FF2B5EF4-FFF2-40B4-BE49-F238E27FC236}">
                <a16:creationId xmlns:a16="http://schemas.microsoft.com/office/drawing/2014/main" id="{B93EF26E-19B4-E347-98BE-8C1CA6D85C23}"/>
              </a:ext>
            </a:extLst>
          </p:cNvPr>
          <p:cNvSpPr>
            <a:spLocks noGrp="1"/>
          </p:cNvSpPr>
          <p:nvPr>
            <p:ph type="ftr" sz="quarter" idx="11"/>
          </p:nvPr>
        </p:nvSpPr>
        <p:spPr/>
        <p:txBody>
          <a:bodyPr/>
          <a:lstStyle/>
          <a:p>
            <a:endParaRPr lang="ru-KG"/>
          </a:p>
        </p:txBody>
      </p:sp>
      <p:sp>
        <p:nvSpPr>
          <p:cNvPr id="6" name="Номер слайда 5">
            <a:extLst>
              <a:ext uri="{FF2B5EF4-FFF2-40B4-BE49-F238E27FC236}">
                <a16:creationId xmlns:a16="http://schemas.microsoft.com/office/drawing/2014/main" id="{687CBF75-6F0C-3D4F-AF5A-03A9DE1785BA}"/>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236101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05ED9-25C4-9D48-91BB-C7BE87485B5A}"/>
              </a:ext>
            </a:extLst>
          </p:cNvPr>
          <p:cNvSpPr>
            <a:spLocks noGrp="1"/>
          </p:cNvSpPr>
          <p:nvPr>
            <p:ph type="title"/>
          </p:nvPr>
        </p:nvSpPr>
        <p:spPr/>
        <p:txBody>
          <a:bodyPr/>
          <a:lstStyle/>
          <a:p>
            <a:r>
              <a:rPr lang="ru-RU"/>
              <a:t>Образец заголовка</a:t>
            </a:r>
            <a:endParaRPr lang="ru-KG"/>
          </a:p>
        </p:txBody>
      </p:sp>
      <p:sp>
        <p:nvSpPr>
          <p:cNvPr id="3" name="Объект 2">
            <a:extLst>
              <a:ext uri="{FF2B5EF4-FFF2-40B4-BE49-F238E27FC236}">
                <a16:creationId xmlns:a16="http://schemas.microsoft.com/office/drawing/2014/main" id="{015F38A7-EB0A-7E47-9D28-1C47F9B0FCD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4" name="Дата 3">
            <a:extLst>
              <a:ext uri="{FF2B5EF4-FFF2-40B4-BE49-F238E27FC236}">
                <a16:creationId xmlns:a16="http://schemas.microsoft.com/office/drawing/2014/main" id="{BA986085-5CF4-BC46-A061-EEB28E766DAE}"/>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5" name="Нижний колонтитул 4">
            <a:extLst>
              <a:ext uri="{FF2B5EF4-FFF2-40B4-BE49-F238E27FC236}">
                <a16:creationId xmlns:a16="http://schemas.microsoft.com/office/drawing/2014/main" id="{A0A35755-A2BA-3E40-8CFB-C13162FDCE99}"/>
              </a:ext>
            </a:extLst>
          </p:cNvPr>
          <p:cNvSpPr>
            <a:spLocks noGrp="1"/>
          </p:cNvSpPr>
          <p:nvPr>
            <p:ph type="ftr" sz="quarter" idx="11"/>
          </p:nvPr>
        </p:nvSpPr>
        <p:spPr/>
        <p:txBody>
          <a:bodyPr/>
          <a:lstStyle/>
          <a:p>
            <a:endParaRPr lang="ru-KG"/>
          </a:p>
        </p:txBody>
      </p:sp>
      <p:sp>
        <p:nvSpPr>
          <p:cNvPr id="6" name="Номер слайда 5">
            <a:extLst>
              <a:ext uri="{FF2B5EF4-FFF2-40B4-BE49-F238E27FC236}">
                <a16:creationId xmlns:a16="http://schemas.microsoft.com/office/drawing/2014/main" id="{F697ED44-CB54-5541-9084-65866E66F4B4}"/>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133733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A61206-CCB7-D340-8EC0-FB59C854C89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G"/>
          </a:p>
        </p:txBody>
      </p:sp>
      <p:sp>
        <p:nvSpPr>
          <p:cNvPr id="3" name="Текст 2">
            <a:extLst>
              <a:ext uri="{FF2B5EF4-FFF2-40B4-BE49-F238E27FC236}">
                <a16:creationId xmlns:a16="http://schemas.microsoft.com/office/drawing/2014/main" id="{2CA17FE9-5BC6-EC49-8F70-A3615DFB3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F74D257-B8D4-E745-8FFF-3F59380A8414}"/>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5" name="Нижний колонтитул 4">
            <a:extLst>
              <a:ext uri="{FF2B5EF4-FFF2-40B4-BE49-F238E27FC236}">
                <a16:creationId xmlns:a16="http://schemas.microsoft.com/office/drawing/2014/main" id="{DD46DFAE-74AA-6E40-AC5F-4C5881963D6B}"/>
              </a:ext>
            </a:extLst>
          </p:cNvPr>
          <p:cNvSpPr>
            <a:spLocks noGrp="1"/>
          </p:cNvSpPr>
          <p:nvPr>
            <p:ph type="ftr" sz="quarter" idx="11"/>
          </p:nvPr>
        </p:nvSpPr>
        <p:spPr/>
        <p:txBody>
          <a:bodyPr/>
          <a:lstStyle/>
          <a:p>
            <a:endParaRPr lang="ru-KG"/>
          </a:p>
        </p:txBody>
      </p:sp>
      <p:sp>
        <p:nvSpPr>
          <p:cNvPr id="6" name="Номер слайда 5">
            <a:extLst>
              <a:ext uri="{FF2B5EF4-FFF2-40B4-BE49-F238E27FC236}">
                <a16:creationId xmlns:a16="http://schemas.microsoft.com/office/drawing/2014/main" id="{9EE450DA-C9DA-5E47-93E4-1C9F64DB1295}"/>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251705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80A2CB-FC3B-6E4E-BFD2-EEAECCDC01BB}"/>
              </a:ext>
            </a:extLst>
          </p:cNvPr>
          <p:cNvSpPr>
            <a:spLocks noGrp="1"/>
          </p:cNvSpPr>
          <p:nvPr>
            <p:ph type="title"/>
          </p:nvPr>
        </p:nvSpPr>
        <p:spPr/>
        <p:txBody>
          <a:bodyPr/>
          <a:lstStyle/>
          <a:p>
            <a:r>
              <a:rPr lang="ru-RU"/>
              <a:t>Образец заголовка</a:t>
            </a:r>
            <a:endParaRPr lang="ru-KG"/>
          </a:p>
        </p:txBody>
      </p:sp>
      <p:sp>
        <p:nvSpPr>
          <p:cNvPr id="3" name="Объект 2">
            <a:extLst>
              <a:ext uri="{FF2B5EF4-FFF2-40B4-BE49-F238E27FC236}">
                <a16:creationId xmlns:a16="http://schemas.microsoft.com/office/drawing/2014/main" id="{C4891843-27D6-7843-9713-8ED6AEBD9F9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4" name="Объект 3">
            <a:extLst>
              <a:ext uri="{FF2B5EF4-FFF2-40B4-BE49-F238E27FC236}">
                <a16:creationId xmlns:a16="http://schemas.microsoft.com/office/drawing/2014/main" id="{8F8C23AF-2622-AD49-9EF1-C56F24B395A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5" name="Дата 4">
            <a:extLst>
              <a:ext uri="{FF2B5EF4-FFF2-40B4-BE49-F238E27FC236}">
                <a16:creationId xmlns:a16="http://schemas.microsoft.com/office/drawing/2014/main" id="{2790ECA3-E7DF-D446-87C0-9A5AD97CA06C}"/>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6" name="Нижний колонтитул 5">
            <a:extLst>
              <a:ext uri="{FF2B5EF4-FFF2-40B4-BE49-F238E27FC236}">
                <a16:creationId xmlns:a16="http://schemas.microsoft.com/office/drawing/2014/main" id="{39B6C190-98DF-414B-8B9D-DCAFF1E12113}"/>
              </a:ext>
            </a:extLst>
          </p:cNvPr>
          <p:cNvSpPr>
            <a:spLocks noGrp="1"/>
          </p:cNvSpPr>
          <p:nvPr>
            <p:ph type="ftr" sz="quarter" idx="11"/>
          </p:nvPr>
        </p:nvSpPr>
        <p:spPr/>
        <p:txBody>
          <a:bodyPr/>
          <a:lstStyle/>
          <a:p>
            <a:endParaRPr lang="ru-KG"/>
          </a:p>
        </p:txBody>
      </p:sp>
      <p:sp>
        <p:nvSpPr>
          <p:cNvPr id="7" name="Номер слайда 6">
            <a:extLst>
              <a:ext uri="{FF2B5EF4-FFF2-40B4-BE49-F238E27FC236}">
                <a16:creationId xmlns:a16="http://schemas.microsoft.com/office/drawing/2014/main" id="{44B7A135-51D2-874A-863B-6337D4E8917E}"/>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408320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029795-367E-E84F-953B-D246F43E0986}"/>
              </a:ext>
            </a:extLst>
          </p:cNvPr>
          <p:cNvSpPr>
            <a:spLocks noGrp="1"/>
          </p:cNvSpPr>
          <p:nvPr>
            <p:ph type="title"/>
          </p:nvPr>
        </p:nvSpPr>
        <p:spPr>
          <a:xfrm>
            <a:off x="839788" y="365125"/>
            <a:ext cx="10515600" cy="1325563"/>
          </a:xfrm>
        </p:spPr>
        <p:txBody>
          <a:bodyPr/>
          <a:lstStyle/>
          <a:p>
            <a:r>
              <a:rPr lang="ru-RU"/>
              <a:t>Образец заголовка</a:t>
            </a:r>
            <a:endParaRPr lang="ru-KG"/>
          </a:p>
        </p:txBody>
      </p:sp>
      <p:sp>
        <p:nvSpPr>
          <p:cNvPr id="3" name="Текст 2">
            <a:extLst>
              <a:ext uri="{FF2B5EF4-FFF2-40B4-BE49-F238E27FC236}">
                <a16:creationId xmlns:a16="http://schemas.microsoft.com/office/drawing/2014/main" id="{70F2A45F-E023-2447-8B20-7ED805850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C250F0E-D4C7-594E-A2EF-77470281A0F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5" name="Текст 4">
            <a:extLst>
              <a:ext uri="{FF2B5EF4-FFF2-40B4-BE49-F238E27FC236}">
                <a16:creationId xmlns:a16="http://schemas.microsoft.com/office/drawing/2014/main" id="{3157AA81-59FD-C948-84FA-D7263A2F9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6F83CD9-0813-794E-81B1-37D4CFC4CAE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7" name="Дата 6">
            <a:extLst>
              <a:ext uri="{FF2B5EF4-FFF2-40B4-BE49-F238E27FC236}">
                <a16:creationId xmlns:a16="http://schemas.microsoft.com/office/drawing/2014/main" id="{3E0781A1-EB88-DD49-8121-2476974BC42B}"/>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8" name="Нижний колонтитул 7">
            <a:extLst>
              <a:ext uri="{FF2B5EF4-FFF2-40B4-BE49-F238E27FC236}">
                <a16:creationId xmlns:a16="http://schemas.microsoft.com/office/drawing/2014/main" id="{99A5F4D4-960E-304C-B361-EE10591247CF}"/>
              </a:ext>
            </a:extLst>
          </p:cNvPr>
          <p:cNvSpPr>
            <a:spLocks noGrp="1"/>
          </p:cNvSpPr>
          <p:nvPr>
            <p:ph type="ftr" sz="quarter" idx="11"/>
          </p:nvPr>
        </p:nvSpPr>
        <p:spPr/>
        <p:txBody>
          <a:bodyPr/>
          <a:lstStyle/>
          <a:p>
            <a:endParaRPr lang="ru-KG"/>
          </a:p>
        </p:txBody>
      </p:sp>
      <p:sp>
        <p:nvSpPr>
          <p:cNvPr id="9" name="Номер слайда 8">
            <a:extLst>
              <a:ext uri="{FF2B5EF4-FFF2-40B4-BE49-F238E27FC236}">
                <a16:creationId xmlns:a16="http://schemas.microsoft.com/office/drawing/2014/main" id="{EA5EB1FF-9B8E-CD44-95CE-D7A9E851F187}"/>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385301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9A196C-E24A-2046-902F-7F1F19BFF079}"/>
              </a:ext>
            </a:extLst>
          </p:cNvPr>
          <p:cNvSpPr>
            <a:spLocks noGrp="1"/>
          </p:cNvSpPr>
          <p:nvPr>
            <p:ph type="title"/>
          </p:nvPr>
        </p:nvSpPr>
        <p:spPr/>
        <p:txBody>
          <a:bodyPr/>
          <a:lstStyle/>
          <a:p>
            <a:r>
              <a:rPr lang="ru-RU"/>
              <a:t>Образец заголовка</a:t>
            </a:r>
            <a:endParaRPr lang="ru-KG"/>
          </a:p>
        </p:txBody>
      </p:sp>
      <p:sp>
        <p:nvSpPr>
          <p:cNvPr id="3" name="Дата 2">
            <a:extLst>
              <a:ext uri="{FF2B5EF4-FFF2-40B4-BE49-F238E27FC236}">
                <a16:creationId xmlns:a16="http://schemas.microsoft.com/office/drawing/2014/main" id="{5214521F-EDF2-124D-BB31-08C5439D3743}"/>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4" name="Нижний колонтитул 3">
            <a:extLst>
              <a:ext uri="{FF2B5EF4-FFF2-40B4-BE49-F238E27FC236}">
                <a16:creationId xmlns:a16="http://schemas.microsoft.com/office/drawing/2014/main" id="{2CEEF53B-3897-8D4E-B499-EC22D46E8E46}"/>
              </a:ext>
            </a:extLst>
          </p:cNvPr>
          <p:cNvSpPr>
            <a:spLocks noGrp="1"/>
          </p:cNvSpPr>
          <p:nvPr>
            <p:ph type="ftr" sz="quarter" idx="11"/>
          </p:nvPr>
        </p:nvSpPr>
        <p:spPr/>
        <p:txBody>
          <a:bodyPr/>
          <a:lstStyle/>
          <a:p>
            <a:endParaRPr lang="ru-KG"/>
          </a:p>
        </p:txBody>
      </p:sp>
      <p:sp>
        <p:nvSpPr>
          <p:cNvPr id="5" name="Номер слайда 4">
            <a:extLst>
              <a:ext uri="{FF2B5EF4-FFF2-40B4-BE49-F238E27FC236}">
                <a16:creationId xmlns:a16="http://schemas.microsoft.com/office/drawing/2014/main" id="{6E2A231C-C5D5-6B4E-B2D8-3E15F3A0879D}"/>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69806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F86A096-5974-D14C-8442-887C723C9DD9}"/>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3" name="Нижний колонтитул 2">
            <a:extLst>
              <a:ext uri="{FF2B5EF4-FFF2-40B4-BE49-F238E27FC236}">
                <a16:creationId xmlns:a16="http://schemas.microsoft.com/office/drawing/2014/main" id="{B22A3A1F-D264-9142-B956-800411A952D1}"/>
              </a:ext>
            </a:extLst>
          </p:cNvPr>
          <p:cNvSpPr>
            <a:spLocks noGrp="1"/>
          </p:cNvSpPr>
          <p:nvPr>
            <p:ph type="ftr" sz="quarter" idx="11"/>
          </p:nvPr>
        </p:nvSpPr>
        <p:spPr/>
        <p:txBody>
          <a:bodyPr/>
          <a:lstStyle/>
          <a:p>
            <a:endParaRPr lang="ru-KG"/>
          </a:p>
        </p:txBody>
      </p:sp>
      <p:sp>
        <p:nvSpPr>
          <p:cNvPr id="4" name="Номер слайда 3">
            <a:extLst>
              <a:ext uri="{FF2B5EF4-FFF2-40B4-BE49-F238E27FC236}">
                <a16:creationId xmlns:a16="http://schemas.microsoft.com/office/drawing/2014/main" id="{8DC9B5CA-18D9-2D40-87D1-09700AFC7644}"/>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344184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8AE8D-C41A-7044-AF20-2456526A647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G"/>
          </a:p>
        </p:txBody>
      </p:sp>
      <p:sp>
        <p:nvSpPr>
          <p:cNvPr id="3" name="Объект 2">
            <a:extLst>
              <a:ext uri="{FF2B5EF4-FFF2-40B4-BE49-F238E27FC236}">
                <a16:creationId xmlns:a16="http://schemas.microsoft.com/office/drawing/2014/main" id="{6ED7D94D-CEA3-6947-B930-D39D64610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4" name="Текст 3">
            <a:extLst>
              <a:ext uri="{FF2B5EF4-FFF2-40B4-BE49-F238E27FC236}">
                <a16:creationId xmlns:a16="http://schemas.microsoft.com/office/drawing/2014/main" id="{407D6347-581A-CD4D-B132-9150335FB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8DA2A61-1CA3-DE41-8B2F-8A35A3E3D7DD}"/>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6" name="Нижний колонтитул 5">
            <a:extLst>
              <a:ext uri="{FF2B5EF4-FFF2-40B4-BE49-F238E27FC236}">
                <a16:creationId xmlns:a16="http://schemas.microsoft.com/office/drawing/2014/main" id="{604BA5DF-A3A6-CB4F-8296-CE6AFB770B24}"/>
              </a:ext>
            </a:extLst>
          </p:cNvPr>
          <p:cNvSpPr>
            <a:spLocks noGrp="1"/>
          </p:cNvSpPr>
          <p:nvPr>
            <p:ph type="ftr" sz="quarter" idx="11"/>
          </p:nvPr>
        </p:nvSpPr>
        <p:spPr/>
        <p:txBody>
          <a:bodyPr/>
          <a:lstStyle/>
          <a:p>
            <a:endParaRPr lang="ru-KG"/>
          </a:p>
        </p:txBody>
      </p:sp>
      <p:sp>
        <p:nvSpPr>
          <p:cNvPr id="7" name="Номер слайда 6">
            <a:extLst>
              <a:ext uri="{FF2B5EF4-FFF2-40B4-BE49-F238E27FC236}">
                <a16:creationId xmlns:a16="http://schemas.microsoft.com/office/drawing/2014/main" id="{9922C9D3-BBB5-AD4E-BA8F-ABA0D8478F99}"/>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91008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DD1FF0-5B2B-A646-9DA4-4BFA7F31C20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G"/>
          </a:p>
        </p:txBody>
      </p:sp>
      <p:sp>
        <p:nvSpPr>
          <p:cNvPr id="3" name="Рисунок 2">
            <a:extLst>
              <a:ext uri="{FF2B5EF4-FFF2-40B4-BE49-F238E27FC236}">
                <a16:creationId xmlns:a16="http://schemas.microsoft.com/office/drawing/2014/main" id="{AA733AEF-F6A8-5B43-8096-77586A5BC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G"/>
          </a:p>
        </p:txBody>
      </p:sp>
      <p:sp>
        <p:nvSpPr>
          <p:cNvPr id="4" name="Текст 3">
            <a:extLst>
              <a:ext uri="{FF2B5EF4-FFF2-40B4-BE49-F238E27FC236}">
                <a16:creationId xmlns:a16="http://schemas.microsoft.com/office/drawing/2014/main" id="{A57CDF55-3E3F-224C-A014-2E2C4500A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65298F3-140A-384C-9362-E5CE663CD66B}"/>
              </a:ext>
            </a:extLst>
          </p:cNvPr>
          <p:cNvSpPr>
            <a:spLocks noGrp="1"/>
          </p:cNvSpPr>
          <p:nvPr>
            <p:ph type="dt" sz="half" idx="10"/>
          </p:nvPr>
        </p:nvSpPr>
        <p:spPr/>
        <p:txBody>
          <a:bodyPr/>
          <a:lstStyle/>
          <a:p>
            <a:fld id="{2C350161-D5DB-C843-9D7D-6C02D34D7C43}" type="datetimeFigureOut">
              <a:rPr lang="ru-KG" smtClean="0"/>
              <a:t>10.07.2024</a:t>
            </a:fld>
            <a:endParaRPr lang="ru-KG"/>
          </a:p>
        </p:txBody>
      </p:sp>
      <p:sp>
        <p:nvSpPr>
          <p:cNvPr id="6" name="Нижний колонтитул 5">
            <a:extLst>
              <a:ext uri="{FF2B5EF4-FFF2-40B4-BE49-F238E27FC236}">
                <a16:creationId xmlns:a16="http://schemas.microsoft.com/office/drawing/2014/main" id="{DAB933A4-FE03-0248-A97C-A825C5AC39A5}"/>
              </a:ext>
            </a:extLst>
          </p:cNvPr>
          <p:cNvSpPr>
            <a:spLocks noGrp="1"/>
          </p:cNvSpPr>
          <p:nvPr>
            <p:ph type="ftr" sz="quarter" idx="11"/>
          </p:nvPr>
        </p:nvSpPr>
        <p:spPr/>
        <p:txBody>
          <a:bodyPr/>
          <a:lstStyle/>
          <a:p>
            <a:endParaRPr lang="ru-KG"/>
          </a:p>
        </p:txBody>
      </p:sp>
      <p:sp>
        <p:nvSpPr>
          <p:cNvPr id="7" name="Номер слайда 6">
            <a:extLst>
              <a:ext uri="{FF2B5EF4-FFF2-40B4-BE49-F238E27FC236}">
                <a16:creationId xmlns:a16="http://schemas.microsoft.com/office/drawing/2014/main" id="{94F6007F-3204-3F45-A6DF-49CEA9132D59}"/>
              </a:ext>
            </a:extLst>
          </p:cNvPr>
          <p:cNvSpPr>
            <a:spLocks noGrp="1"/>
          </p:cNvSpPr>
          <p:nvPr>
            <p:ph type="sldNum" sz="quarter" idx="12"/>
          </p:nvPr>
        </p:nvSpPr>
        <p:spPr/>
        <p:txBody>
          <a:bodyPr/>
          <a:lstStyle/>
          <a:p>
            <a:fld id="{176B64FC-E1EE-2543-9BC3-B65AF7648B8D}" type="slidenum">
              <a:rPr lang="ru-KG" smtClean="0"/>
              <a:t>‹#›</a:t>
            </a:fld>
            <a:endParaRPr lang="ru-KG"/>
          </a:p>
        </p:txBody>
      </p:sp>
    </p:spTree>
    <p:extLst>
      <p:ext uri="{BB962C8B-B14F-4D97-AF65-F5344CB8AC3E}">
        <p14:creationId xmlns:p14="http://schemas.microsoft.com/office/powerpoint/2010/main" val="131013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6A028C-AE3B-2640-A656-442E83CE4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G"/>
          </a:p>
        </p:txBody>
      </p:sp>
      <p:sp>
        <p:nvSpPr>
          <p:cNvPr id="3" name="Текст 2">
            <a:extLst>
              <a:ext uri="{FF2B5EF4-FFF2-40B4-BE49-F238E27FC236}">
                <a16:creationId xmlns:a16="http://schemas.microsoft.com/office/drawing/2014/main" id="{D01E85DD-B213-5049-A333-5D1686625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G"/>
          </a:p>
        </p:txBody>
      </p:sp>
      <p:sp>
        <p:nvSpPr>
          <p:cNvPr id="4" name="Дата 3">
            <a:extLst>
              <a:ext uri="{FF2B5EF4-FFF2-40B4-BE49-F238E27FC236}">
                <a16:creationId xmlns:a16="http://schemas.microsoft.com/office/drawing/2014/main" id="{574734E9-647A-DE44-AD7A-3F6B67AFC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50161-D5DB-C843-9D7D-6C02D34D7C43}" type="datetimeFigureOut">
              <a:rPr lang="ru-KG" smtClean="0"/>
              <a:t>10.07.2024</a:t>
            </a:fld>
            <a:endParaRPr lang="ru-KG"/>
          </a:p>
        </p:txBody>
      </p:sp>
      <p:sp>
        <p:nvSpPr>
          <p:cNvPr id="5" name="Нижний колонтитул 4">
            <a:extLst>
              <a:ext uri="{FF2B5EF4-FFF2-40B4-BE49-F238E27FC236}">
                <a16:creationId xmlns:a16="http://schemas.microsoft.com/office/drawing/2014/main" id="{0B3FF2F9-B338-5E48-825F-0DEA10B7D9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G"/>
          </a:p>
        </p:txBody>
      </p:sp>
      <p:sp>
        <p:nvSpPr>
          <p:cNvPr id="6" name="Номер слайда 5">
            <a:extLst>
              <a:ext uri="{FF2B5EF4-FFF2-40B4-BE49-F238E27FC236}">
                <a16:creationId xmlns:a16="http://schemas.microsoft.com/office/drawing/2014/main" id="{18F8237E-7649-A042-9563-94F3D2F57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B64FC-E1EE-2543-9BC3-B65AF7648B8D}" type="slidenum">
              <a:rPr lang="ru-KG" smtClean="0"/>
              <a:t>‹#›</a:t>
            </a:fld>
            <a:endParaRPr lang="ru-KG"/>
          </a:p>
        </p:txBody>
      </p:sp>
    </p:spTree>
    <p:extLst>
      <p:ext uri="{BB962C8B-B14F-4D97-AF65-F5344CB8AC3E}">
        <p14:creationId xmlns:p14="http://schemas.microsoft.com/office/powerpoint/2010/main" val="336392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CA087F9-E63F-6348-8C72-839969341163}"/>
              </a:ext>
            </a:extLst>
          </p:cNvPr>
          <p:cNvPicPr>
            <a:picLocks noGrp="1" noChangeAspect="1"/>
          </p:cNvPicPr>
          <p:nvPr>
            <p:ph idx="1"/>
          </p:nvPr>
        </p:nvPicPr>
        <p:blipFill>
          <a:blip r:embed="rId2"/>
          <a:stretch>
            <a:fillRect/>
          </a:stretch>
        </p:blipFill>
        <p:spPr>
          <a:xfrm>
            <a:off x="332510" y="130935"/>
            <a:ext cx="11588228" cy="6663232"/>
          </a:xfrm>
        </p:spPr>
      </p:pic>
    </p:spTree>
    <p:extLst>
      <p:ext uri="{BB962C8B-B14F-4D97-AF65-F5344CB8AC3E}">
        <p14:creationId xmlns:p14="http://schemas.microsoft.com/office/powerpoint/2010/main" val="381355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F8D591-EB8B-2E4A-91A5-16624AF4206A}"/>
              </a:ext>
            </a:extLst>
          </p:cNvPr>
          <p:cNvSpPr>
            <a:spLocks noGrp="1"/>
          </p:cNvSpPr>
          <p:nvPr>
            <p:ph type="title"/>
          </p:nvPr>
        </p:nvSpPr>
        <p:spPr/>
        <p:txBody>
          <a:bodyPr>
            <a:normAutofit/>
          </a:bodyPr>
          <a:lstStyle/>
          <a:p>
            <a:r>
              <a:rPr lang="en" sz="2800" dirty="0"/>
              <a:t>Most participants noted that this topic is relevant. And about 67% responded that their country is experiencing a peak in foreign debt payments.</a:t>
            </a:r>
            <a:endParaRPr lang="ru-KG" sz="2800" dirty="0"/>
          </a:p>
        </p:txBody>
      </p:sp>
      <p:pic>
        <p:nvPicPr>
          <p:cNvPr id="2050" name="Picture 2" descr="Диаграмма ответов в Формах. Вопрос: Why do you think it is necessary to discuss the issue of swaping debts for green projects?/ Почему Вы считаете, что необходимо обсудить вопросы обмена долгов на зеленые проекты?. Количество ответов: 18 ответов.">
            <a:extLst>
              <a:ext uri="{FF2B5EF4-FFF2-40B4-BE49-F238E27FC236}">
                <a16:creationId xmlns:a16="http://schemas.microsoft.com/office/drawing/2014/main" id="{EACF235F-4760-0B44-8E17-7A646F344D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0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A2F50BD-7085-3947-B6EE-47BA7BA5AB6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99712" y="0"/>
            <a:ext cx="5314703" cy="6795698"/>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a:extLst>
              <a:ext uri="{FF2B5EF4-FFF2-40B4-BE49-F238E27FC236}">
                <a16:creationId xmlns:a16="http://schemas.microsoft.com/office/drawing/2014/main" id="{FBA87581-7098-6C48-A687-0DF29EDD42A5}"/>
              </a:ext>
            </a:extLst>
          </p:cNvPr>
          <p:cNvSpPr>
            <a:spLocks noGrp="1"/>
          </p:cNvSpPr>
          <p:nvPr>
            <p:ph sz="half" idx="2"/>
          </p:nvPr>
        </p:nvSpPr>
        <p:spPr>
          <a:xfrm>
            <a:off x="5882640" y="676656"/>
            <a:ext cx="6009648" cy="5500307"/>
          </a:xfrm>
        </p:spPr>
        <p:txBody>
          <a:bodyPr/>
          <a:lstStyle/>
          <a:p>
            <a:pPr algn="just" rtl="0">
              <a:spcBef>
                <a:spcPts val="0"/>
              </a:spcBef>
              <a:spcAft>
                <a:spcPts val="0"/>
              </a:spcAft>
            </a:pPr>
            <a:r>
              <a:rPr lang="en" b="1" i="0" u="none" strike="noStrike" dirty="0">
                <a:solidFill>
                  <a:srgbClr val="FF0000"/>
                </a:solidFill>
                <a:effectLst/>
                <a:latin typeface="Calibri" panose="020F0502020204030204" pitchFamily="34" charset="0"/>
              </a:rPr>
              <a:t>Least Developed Countries – 45</a:t>
            </a:r>
            <a:endParaRPr lang="en" b="1" i="0" u="none" strike="noStrike" dirty="0">
              <a:solidFill>
                <a:srgbClr val="FF0000"/>
              </a:solidFill>
              <a:effectLst/>
            </a:endParaRPr>
          </a:p>
          <a:p>
            <a:pPr marL="0" indent="0" algn="just" rtl="0">
              <a:spcBef>
                <a:spcPts val="0"/>
              </a:spcBef>
              <a:spcAft>
                <a:spcPts val="0"/>
              </a:spcAft>
              <a:buNone/>
            </a:pPr>
            <a:endParaRPr lang="en" b="0" i="0" u="none" strike="noStrike" dirty="0">
              <a:solidFill>
                <a:srgbClr val="000000"/>
              </a:solidFill>
              <a:effectLst/>
            </a:endParaRPr>
          </a:p>
          <a:p>
            <a:pPr algn="just" rtl="0">
              <a:spcBef>
                <a:spcPts val="0"/>
              </a:spcBef>
              <a:spcAft>
                <a:spcPts val="0"/>
              </a:spcAft>
            </a:pPr>
            <a:r>
              <a:rPr lang="en" b="0" i="0" u="none" strike="noStrike" dirty="0">
                <a:solidFill>
                  <a:srgbClr val="000000"/>
                </a:solidFill>
                <a:effectLst/>
                <a:latin typeface="Calibri" panose="020F0502020204030204" pitchFamily="34" charset="0"/>
              </a:rPr>
              <a:t>Low Income Countries – 2</a:t>
            </a:r>
            <a:endParaRPr lang="en" b="0" i="0" u="none" strike="noStrike" dirty="0">
              <a:solidFill>
                <a:srgbClr val="000000"/>
              </a:solidFill>
              <a:effectLst/>
            </a:endParaRPr>
          </a:p>
          <a:p>
            <a:pPr marL="0" indent="0" algn="just" rtl="0">
              <a:spcBef>
                <a:spcPts val="0"/>
              </a:spcBef>
              <a:spcAft>
                <a:spcPts val="0"/>
              </a:spcAft>
              <a:buNone/>
            </a:pPr>
            <a:endParaRPr lang="en" b="0" i="0" u="none" strike="noStrike" dirty="0">
              <a:solidFill>
                <a:srgbClr val="000000"/>
              </a:solidFill>
              <a:effectLst/>
            </a:endParaRPr>
          </a:p>
          <a:p>
            <a:pPr algn="just" rtl="0">
              <a:spcBef>
                <a:spcPts val="0"/>
              </a:spcBef>
              <a:spcAft>
                <a:spcPts val="0"/>
              </a:spcAft>
            </a:pPr>
            <a:r>
              <a:rPr lang="en" b="1" i="0" u="none" strike="noStrike" dirty="0">
                <a:solidFill>
                  <a:srgbClr val="FF0000"/>
                </a:solidFill>
                <a:effectLst/>
                <a:latin typeface="Calibri" panose="020F0502020204030204" pitchFamily="34" charset="0"/>
              </a:rPr>
              <a:t>Lower Middle Income Countries – 35</a:t>
            </a:r>
          </a:p>
          <a:p>
            <a:pPr algn="just" rtl="0">
              <a:spcBef>
                <a:spcPts val="0"/>
              </a:spcBef>
              <a:spcAft>
                <a:spcPts val="0"/>
              </a:spcAft>
            </a:pPr>
            <a:endParaRPr lang="en" dirty="0">
              <a:solidFill>
                <a:srgbClr val="000000"/>
              </a:solidFill>
              <a:latin typeface="Calibri" panose="020F0502020204030204" pitchFamily="34" charset="0"/>
            </a:endParaRPr>
          </a:p>
          <a:p>
            <a:pPr algn="just" rtl="0">
              <a:spcBef>
                <a:spcPts val="0"/>
              </a:spcBef>
              <a:spcAft>
                <a:spcPts val="0"/>
              </a:spcAft>
            </a:pPr>
            <a:r>
              <a:rPr lang="en" b="0" i="0" u="none" strike="noStrike" dirty="0">
                <a:solidFill>
                  <a:srgbClr val="000000"/>
                </a:solidFill>
                <a:effectLst/>
                <a:latin typeface="Calibri" panose="020F0502020204030204" pitchFamily="34" charset="0"/>
              </a:rPr>
              <a:t>Upper Middle Income Countries - 59</a:t>
            </a:r>
            <a:endParaRPr lang="en" b="0" i="0" u="none" strike="noStrike" dirty="0">
              <a:solidFill>
                <a:srgbClr val="000000"/>
              </a:solidFill>
              <a:effectLst/>
            </a:endParaRPr>
          </a:p>
          <a:p>
            <a:pPr marL="0" indent="0">
              <a:buNone/>
            </a:pPr>
            <a:endParaRPr lang="ru-KG" dirty="0"/>
          </a:p>
        </p:txBody>
      </p:sp>
    </p:spTree>
    <p:extLst>
      <p:ext uri="{BB962C8B-B14F-4D97-AF65-F5344CB8AC3E}">
        <p14:creationId xmlns:p14="http://schemas.microsoft.com/office/powerpoint/2010/main" val="20599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BAA670-3CAB-9846-A52C-64E26502D40C}"/>
              </a:ext>
            </a:extLst>
          </p:cNvPr>
          <p:cNvSpPr>
            <a:spLocks noGrp="1"/>
          </p:cNvSpPr>
          <p:nvPr>
            <p:ph type="title"/>
          </p:nvPr>
        </p:nvSpPr>
        <p:spPr/>
        <p:txBody>
          <a:bodyPr/>
          <a:lstStyle/>
          <a:p>
            <a:r>
              <a:rPr lang="en" dirty="0"/>
              <a:t>According to the classification of the World Bank</a:t>
            </a:r>
            <a:r>
              <a:rPr lang="ru-RU" dirty="0"/>
              <a:t> (219 </a:t>
            </a:r>
            <a:r>
              <a:rPr lang="en-US" dirty="0"/>
              <a:t>countries)</a:t>
            </a:r>
            <a:endParaRPr lang="ru-KG" dirty="0"/>
          </a:p>
        </p:txBody>
      </p:sp>
      <p:sp>
        <p:nvSpPr>
          <p:cNvPr id="3" name="Объект 2">
            <a:extLst>
              <a:ext uri="{FF2B5EF4-FFF2-40B4-BE49-F238E27FC236}">
                <a16:creationId xmlns:a16="http://schemas.microsoft.com/office/drawing/2014/main" id="{5AA05420-9FF2-E045-87B9-C111F4522D73}"/>
              </a:ext>
            </a:extLst>
          </p:cNvPr>
          <p:cNvSpPr>
            <a:spLocks noGrp="1"/>
          </p:cNvSpPr>
          <p:nvPr>
            <p:ph idx="1"/>
          </p:nvPr>
        </p:nvSpPr>
        <p:spPr/>
        <p:txBody>
          <a:bodyPr/>
          <a:lstStyle/>
          <a:p>
            <a:r>
              <a:rPr lang="en" dirty="0"/>
              <a:t>High income – 87,</a:t>
            </a:r>
          </a:p>
          <a:p>
            <a:r>
              <a:rPr lang="en" b="1" dirty="0">
                <a:solidFill>
                  <a:srgbClr val="FF0000"/>
                </a:solidFill>
              </a:rPr>
              <a:t>Low income – 25,</a:t>
            </a:r>
          </a:p>
          <a:p>
            <a:r>
              <a:rPr lang="en" b="1" dirty="0">
                <a:solidFill>
                  <a:srgbClr val="FF0000"/>
                </a:solidFill>
              </a:rPr>
              <a:t>Lower middle income – 51,</a:t>
            </a:r>
          </a:p>
          <a:p>
            <a:r>
              <a:rPr lang="en" dirty="0"/>
              <a:t>Upper middle income – 56</a:t>
            </a:r>
          </a:p>
        </p:txBody>
      </p:sp>
    </p:spTree>
    <p:extLst>
      <p:ext uri="{BB962C8B-B14F-4D97-AF65-F5344CB8AC3E}">
        <p14:creationId xmlns:p14="http://schemas.microsoft.com/office/powerpoint/2010/main" val="177586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EDD22E-29DF-3543-8FCF-F491E4C245EC}"/>
              </a:ext>
            </a:extLst>
          </p:cNvPr>
          <p:cNvSpPr>
            <a:spLocks noGrp="1"/>
          </p:cNvSpPr>
          <p:nvPr>
            <p:ph idx="1"/>
          </p:nvPr>
        </p:nvSpPr>
        <p:spPr>
          <a:xfrm>
            <a:off x="838200" y="1948070"/>
            <a:ext cx="10515600" cy="4228893"/>
          </a:xfrm>
        </p:spPr>
        <p:txBody>
          <a:bodyPr/>
          <a:lstStyle/>
          <a:p>
            <a:pPr marL="0" indent="0">
              <a:buNone/>
            </a:pPr>
            <a:r>
              <a:rPr lang="en" dirty="0"/>
              <a:t>About 70 countries are facing peak foreign debt payments. About 30%</a:t>
            </a:r>
            <a:endParaRPr lang="ru-KG" dirty="0"/>
          </a:p>
        </p:txBody>
      </p:sp>
    </p:spTree>
    <p:extLst>
      <p:ext uri="{BB962C8B-B14F-4D97-AF65-F5344CB8AC3E}">
        <p14:creationId xmlns:p14="http://schemas.microsoft.com/office/powerpoint/2010/main" val="37585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DBC4CBC-C4F9-7448-8466-52CB33C9E149}"/>
              </a:ext>
            </a:extLst>
          </p:cNvPr>
          <p:cNvSpPr>
            <a:spLocks noGrp="1"/>
          </p:cNvSpPr>
          <p:nvPr>
            <p:ph idx="1"/>
          </p:nvPr>
        </p:nvSpPr>
        <p:spPr>
          <a:xfrm>
            <a:off x="838200" y="645459"/>
            <a:ext cx="10515600" cy="5531504"/>
          </a:xfrm>
        </p:spPr>
        <p:txBody>
          <a:bodyPr>
            <a:normAutofit/>
          </a:bodyPr>
          <a:lstStyle/>
          <a:p>
            <a:pPr marL="0" indent="0">
              <a:buNone/>
            </a:pPr>
            <a:r>
              <a:rPr lang="en" dirty="0"/>
              <a:t>All speakers will speak now.</a:t>
            </a:r>
          </a:p>
          <a:p>
            <a:pPr marL="0" indent="0">
              <a:buNone/>
            </a:pPr>
            <a:r>
              <a:rPr lang="en" dirty="0"/>
              <a:t>I think everyone is participating here who shares the idea of ​​​​exchanging debt for green projects.</a:t>
            </a:r>
          </a:p>
          <a:p>
            <a:pPr marL="0" indent="0">
              <a:buNone/>
            </a:pPr>
            <a:r>
              <a:rPr lang="en" dirty="0"/>
              <a:t>We may not support the actions of some country authorities in relation to civil society to shrinking space for CSOs. But, we support our countries. We want development for our countries. To ensure that no one is left behind, opportunities for Development must be provided.</a:t>
            </a:r>
          </a:p>
          <a:p>
            <a:pPr marL="0" indent="0">
              <a:buNone/>
            </a:pPr>
            <a:endParaRPr lang="en" dirty="0"/>
          </a:p>
          <a:p>
            <a:pPr marL="0" indent="0">
              <a:buNone/>
            </a:pPr>
            <a:r>
              <a:rPr lang="en" dirty="0"/>
              <a:t>Then, everyone will be given the opportunity to speak (maximum 3 minutes) to shape your ideas and recommendations for states, donors and CSOs.</a:t>
            </a:r>
          </a:p>
          <a:p>
            <a:pPr marL="0" indent="0">
              <a:buNone/>
            </a:pPr>
            <a:r>
              <a:rPr lang="en" dirty="0"/>
              <a:t>Please answer the following questions when presenting.</a:t>
            </a:r>
            <a:endParaRPr lang="ru-KG" dirty="0"/>
          </a:p>
        </p:txBody>
      </p:sp>
    </p:spTree>
    <p:extLst>
      <p:ext uri="{BB962C8B-B14F-4D97-AF65-F5344CB8AC3E}">
        <p14:creationId xmlns:p14="http://schemas.microsoft.com/office/powerpoint/2010/main" val="334426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156EB-4042-FE42-ACE2-F066DEA027B2}"/>
              </a:ext>
            </a:extLst>
          </p:cNvPr>
          <p:cNvSpPr>
            <a:spLocks noGrp="1"/>
          </p:cNvSpPr>
          <p:nvPr>
            <p:ph type="title"/>
          </p:nvPr>
        </p:nvSpPr>
        <p:spPr/>
        <p:txBody>
          <a:bodyPr>
            <a:normAutofit fontScale="90000"/>
          </a:bodyPr>
          <a:lstStyle/>
          <a:p>
            <a:r>
              <a:rPr lang="en" sz="2800" dirty="0"/>
              <a:t>Taking this opportunity, and due to limited time, I ask everyone to answer the following questions:</a:t>
            </a:r>
            <a:br>
              <a:rPr lang="ru-RU" sz="2800" dirty="0"/>
            </a:br>
            <a:r>
              <a:rPr lang="ru-RU" sz="2800" dirty="0"/>
              <a:t>(</a:t>
            </a:r>
            <a:r>
              <a:rPr lang="en" sz="2800" dirty="0"/>
              <a:t>Please also leave answers and comments to these questions in the chat</a:t>
            </a:r>
            <a:r>
              <a:rPr lang="ru-RU" sz="2800" dirty="0"/>
              <a:t>)</a:t>
            </a:r>
            <a:endParaRPr lang="ru-KG" sz="2800" dirty="0"/>
          </a:p>
        </p:txBody>
      </p:sp>
      <p:sp>
        <p:nvSpPr>
          <p:cNvPr id="3" name="Объект 2">
            <a:extLst>
              <a:ext uri="{FF2B5EF4-FFF2-40B4-BE49-F238E27FC236}">
                <a16:creationId xmlns:a16="http://schemas.microsoft.com/office/drawing/2014/main" id="{EB3D2560-035B-4341-883D-CB2D3D0CB69A}"/>
              </a:ext>
            </a:extLst>
          </p:cNvPr>
          <p:cNvSpPr>
            <a:spLocks noGrp="1"/>
          </p:cNvSpPr>
          <p:nvPr>
            <p:ph idx="1"/>
          </p:nvPr>
        </p:nvSpPr>
        <p:spPr>
          <a:xfrm>
            <a:off x="838200" y="2277035"/>
            <a:ext cx="10515600" cy="3899928"/>
          </a:xfrm>
        </p:spPr>
        <p:txBody>
          <a:bodyPr/>
          <a:lstStyle/>
          <a:p>
            <a:pPr marL="0" indent="0">
              <a:buNone/>
            </a:pPr>
            <a:r>
              <a:rPr lang="en" dirty="0"/>
              <a:t>What are your specific proposals and recommendations for donors and states to exchange debts for green projects?</a:t>
            </a:r>
          </a:p>
          <a:p>
            <a:pPr marL="0" indent="0">
              <a:buNone/>
            </a:pPr>
            <a:endParaRPr lang="en" dirty="0"/>
          </a:p>
          <a:p>
            <a:pPr marL="0" indent="0">
              <a:buNone/>
            </a:pPr>
            <a:r>
              <a:rPr lang="en" dirty="0"/>
              <a:t>What should civil society do to make debt swaps for green projects effective?</a:t>
            </a:r>
            <a:endParaRPr lang="ru-KG" dirty="0"/>
          </a:p>
        </p:txBody>
      </p:sp>
    </p:spTree>
    <p:extLst>
      <p:ext uri="{BB962C8B-B14F-4D97-AF65-F5344CB8AC3E}">
        <p14:creationId xmlns:p14="http://schemas.microsoft.com/office/powerpoint/2010/main" val="322072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E78BFB-E39C-A64E-AEEF-B349B7098229}"/>
              </a:ext>
            </a:extLst>
          </p:cNvPr>
          <p:cNvSpPr>
            <a:spLocks noGrp="1"/>
          </p:cNvSpPr>
          <p:nvPr>
            <p:ph type="title"/>
          </p:nvPr>
        </p:nvSpPr>
        <p:spPr>
          <a:xfrm>
            <a:off x="838200" y="1297455"/>
            <a:ext cx="10515600" cy="1325563"/>
          </a:xfrm>
        </p:spPr>
        <p:txBody>
          <a:bodyPr/>
          <a:lstStyle/>
          <a:p>
            <a:pPr algn="ctr"/>
            <a:r>
              <a:rPr lang="en-US" dirty="0"/>
              <a:t>Thank you!</a:t>
            </a:r>
            <a:endParaRPr lang="ru-KG" dirty="0"/>
          </a:p>
        </p:txBody>
      </p:sp>
    </p:spTree>
    <p:extLst>
      <p:ext uri="{BB962C8B-B14F-4D97-AF65-F5344CB8AC3E}">
        <p14:creationId xmlns:p14="http://schemas.microsoft.com/office/powerpoint/2010/main" val="417114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DFB8BA-04BC-6841-90AB-607F3E95C573}"/>
              </a:ext>
            </a:extLst>
          </p:cNvPr>
          <p:cNvSpPr>
            <a:spLocks noGrp="1"/>
          </p:cNvSpPr>
          <p:nvPr>
            <p:ph type="ctrTitle"/>
          </p:nvPr>
        </p:nvSpPr>
        <p:spPr/>
        <p:txBody>
          <a:bodyPr>
            <a:normAutofit/>
          </a:bodyPr>
          <a:lstStyle/>
          <a:p>
            <a:r>
              <a:rPr lang="en-US" sz="2800" dirty="0">
                <a:effectLst/>
                <a:latin typeface="Times New Roman" panose="02020603050405020304" pitchFamily="18" charset="0"/>
                <a:ea typeface="Times New Roman" panose="02020603050405020304" pitchFamily="18" charset="0"/>
              </a:rPr>
              <a:t>Virtual side event during the 2024 HLPF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Topic: "</a:t>
            </a:r>
            <a:r>
              <a:rPr lang="en-US" sz="2800" b="1" dirty="0">
                <a:effectLst/>
                <a:latin typeface="Times New Roman" panose="02020603050405020304" pitchFamily="18" charset="0"/>
                <a:ea typeface="Times New Roman" panose="02020603050405020304" pitchFamily="18" charset="0"/>
              </a:rPr>
              <a:t>Discussion of swapping debts of poor and developing countries in exchange for green projects"</a:t>
            </a:r>
            <a:endParaRPr lang="ru-KG" sz="2800" b="1" dirty="0"/>
          </a:p>
        </p:txBody>
      </p:sp>
      <p:sp>
        <p:nvSpPr>
          <p:cNvPr id="3" name="Подзаголовок 2">
            <a:extLst>
              <a:ext uri="{FF2B5EF4-FFF2-40B4-BE49-F238E27FC236}">
                <a16:creationId xmlns:a16="http://schemas.microsoft.com/office/drawing/2014/main" id="{B1C046CA-5572-154A-B3C4-F81822ACF77F}"/>
              </a:ext>
            </a:extLst>
          </p:cNvPr>
          <p:cNvSpPr>
            <a:spLocks noGrp="1"/>
          </p:cNvSpPr>
          <p:nvPr>
            <p:ph type="subTitle" idx="1"/>
          </p:nvPr>
        </p:nvSpPr>
        <p:spPr/>
        <p:txBody>
          <a:bodyPr/>
          <a:lstStyle/>
          <a:p>
            <a:r>
              <a:rPr lang="en-US" sz="1800" dirty="0">
                <a:effectLst/>
                <a:latin typeface="Times New Roman" panose="02020603050405020304" pitchFamily="18" charset="0"/>
                <a:ea typeface="Times New Roman" panose="02020603050405020304" pitchFamily="18" charset="0"/>
              </a:rPr>
              <a:t>Date: 10 JULY Virtual side event 2024 HLPF</a:t>
            </a:r>
            <a:endParaRPr lang="ru-KG"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Time: 10AM EDT/ 14.00 UTC</a:t>
            </a:r>
            <a:endParaRPr lang="ru-RU" sz="1800" dirty="0">
              <a:effectLst/>
              <a:latin typeface="Times New Roman" panose="02020603050405020304" pitchFamily="18" charset="0"/>
              <a:ea typeface="Times New Roman" panose="02020603050405020304" pitchFamily="18" charset="0"/>
            </a:endParaRPr>
          </a:p>
          <a:p>
            <a:endParaRPr lang="ru-RU" sz="1800" dirty="0">
              <a:latin typeface="Times New Roman" panose="02020603050405020304" pitchFamily="18" charset="0"/>
            </a:endParaRPr>
          </a:p>
          <a:p>
            <a:r>
              <a:rPr lang="ru-KG" sz="1800" dirty="0">
                <a:solidFill>
                  <a:srgbClr val="202124"/>
                </a:solidFill>
                <a:effectLst/>
                <a:latin typeface="Times New Roman" panose="02020603050405020304" pitchFamily="18" charset="0"/>
                <a:ea typeface="Times New Roman" panose="02020603050405020304" pitchFamily="18" charset="0"/>
              </a:rPr>
              <a:t>Organizers: Public Foundation NASH VEK together with the External Aid Monitoring Group</a:t>
            </a:r>
            <a:endParaRPr lang="ru-KG" sz="1800" dirty="0">
              <a:effectLst/>
              <a:latin typeface="Times New Roman" panose="02020603050405020304" pitchFamily="18" charset="0"/>
              <a:ea typeface="Times New Roman" panose="02020603050405020304" pitchFamily="18" charset="0"/>
            </a:endParaRPr>
          </a:p>
          <a:p>
            <a:endParaRPr lang="ru-KG" dirty="0"/>
          </a:p>
        </p:txBody>
      </p:sp>
    </p:spTree>
    <p:extLst>
      <p:ext uri="{BB962C8B-B14F-4D97-AF65-F5344CB8AC3E}">
        <p14:creationId xmlns:p14="http://schemas.microsoft.com/office/powerpoint/2010/main" val="116368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BF51D48-1D61-FA43-ADC1-C685F66B7520}"/>
              </a:ext>
            </a:extLst>
          </p:cNvPr>
          <p:cNvSpPr>
            <a:spLocks noGrp="1"/>
          </p:cNvSpPr>
          <p:nvPr>
            <p:ph type="title"/>
          </p:nvPr>
        </p:nvSpPr>
        <p:spPr/>
        <p:txBody>
          <a:bodyPr>
            <a:normAutofit/>
          </a:bodyPr>
          <a:lstStyle/>
          <a:p>
            <a:r>
              <a:rPr lang="en-US" sz="2400" dirty="0" err="1">
                <a:effectLst/>
                <a:latin typeface="Times New Roman" panose="02020603050405020304" pitchFamily="18" charset="0"/>
                <a:ea typeface="Times New Roman" panose="02020603050405020304" pitchFamily="18" charset="0"/>
              </a:rPr>
              <a:t>Chinara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Aitbaeva</a:t>
            </a:r>
            <a:endParaRPr lang="ru-KG" sz="2400" dirty="0"/>
          </a:p>
        </p:txBody>
      </p:sp>
      <p:sp>
        <p:nvSpPr>
          <p:cNvPr id="6" name="Объект 5">
            <a:extLst>
              <a:ext uri="{FF2B5EF4-FFF2-40B4-BE49-F238E27FC236}">
                <a16:creationId xmlns:a16="http://schemas.microsoft.com/office/drawing/2014/main" id="{6E610272-92D2-5E4B-91F9-F024EE6080F3}"/>
              </a:ext>
            </a:extLst>
          </p:cNvPr>
          <p:cNvSpPr>
            <a:spLocks noGrp="1"/>
          </p:cNvSpPr>
          <p:nvPr>
            <p:ph sz="half" idx="2"/>
          </p:nvPr>
        </p:nvSpPr>
        <p:spPr/>
        <p:txBody>
          <a:bodyPr/>
          <a:lstStyle/>
          <a:p>
            <a:r>
              <a:rPr lang="en-US" sz="1800" dirty="0">
                <a:effectLst/>
                <a:latin typeface="Times New Roman" panose="02020603050405020304" pitchFamily="18" charset="0"/>
                <a:ea typeface="Times New Roman" panose="02020603050405020304" pitchFamily="18" charset="0"/>
              </a:rPr>
              <a:t>Director Public Foundation Nash </a:t>
            </a:r>
            <a:r>
              <a:rPr lang="en-US" sz="1800" dirty="0" err="1">
                <a:effectLst/>
                <a:latin typeface="Times New Roman" panose="02020603050405020304" pitchFamily="18" charset="0"/>
                <a:ea typeface="Times New Roman" panose="02020603050405020304" pitchFamily="18" charset="0"/>
              </a:rPr>
              <a:t>Vek</a:t>
            </a:r>
            <a:r>
              <a:rPr lang="en-US" sz="1800" dirty="0">
                <a:effectLst/>
                <a:latin typeface="Times New Roman" panose="02020603050405020304" pitchFamily="18" charset="0"/>
                <a:ea typeface="Times New Roman" panose="02020603050405020304" pitchFamily="18" charset="0"/>
              </a:rPr>
              <a:t>,</a:t>
            </a:r>
            <a:endParaRPr lang="ru-KG"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External Aid Monitoring Group</a:t>
            </a:r>
            <a:r>
              <a:rPr lang="ru-KG" dirty="0">
                <a:effectLst/>
              </a:rPr>
              <a:t> </a:t>
            </a:r>
            <a:endParaRPr lang="ru-KG" dirty="0"/>
          </a:p>
        </p:txBody>
      </p:sp>
      <p:pic>
        <p:nvPicPr>
          <p:cNvPr id="7" name="Объект 6">
            <a:extLst>
              <a:ext uri="{FF2B5EF4-FFF2-40B4-BE49-F238E27FC236}">
                <a16:creationId xmlns:a16="http://schemas.microsoft.com/office/drawing/2014/main" id="{9277C269-6A99-824A-8D6E-FA8D30DFBB02}"/>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26776" y="1825625"/>
            <a:ext cx="3496236" cy="3732493"/>
          </a:xfrm>
          <a:prstGeom prst="rect">
            <a:avLst/>
          </a:prstGeom>
        </p:spPr>
      </p:pic>
    </p:spTree>
    <p:extLst>
      <p:ext uri="{BB962C8B-B14F-4D97-AF65-F5344CB8AC3E}">
        <p14:creationId xmlns:p14="http://schemas.microsoft.com/office/powerpoint/2010/main" val="427848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770B3864-CFBD-024C-A6DA-123EABA96283}"/>
              </a:ext>
            </a:extLst>
          </p:cNvPr>
          <p:cNvSpPr>
            <a:spLocks noGrp="1"/>
          </p:cNvSpPr>
          <p:nvPr>
            <p:ph idx="1"/>
          </p:nvPr>
        </p:nvSpPr>
        <p:spPr>
          <a:xfrm>
            <a:off x="838200" y="215154"/>
            <a:ext cx="10515600" cy="6642846"/>
          </a:xfrm>
        </p:spPr>
        <p:txBody>
          <a:bodyPr>
            <a:normAutofit lnSpcReduction="10000"/>
          </a:bodyPr>
          <a:lstStyle/>
          <a:p>
            <a:r>
              <a:rPr lang="en-US" sz="2400" dirty="0">
                <a:effectLst/>
                <a:latin typeface="Times New Roman" panose="02020603050405020304" pitchFamily="18" charset="0"/>
                <a:ea typeface="Times New Roman" panose="02020603050405020304" pitchFamily="18" charset="0"/>
              </a:rPr>
              <a:t>Middle-income countries are home to 75% of the world's population and 62% of the world's poor. At the same time, middle-income countries account for about a third of global GDP and are the main engines of global growth.</a:t>
            </a:r>
            <a:endParaRPr lang="ru-KG" sz="2400"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Developing countries are currently facing a critical debt situation. Debt servicing has increased by 50 percent over the past three years, widening the financing gap for development tasks.</a:t>
            </a:r>
            <a:endParaRPr lang="ru-KG" sz="2400" b="1"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Achieving significant advances in statistics, financing and policies for gender equality, and overall development in general, requires sufficient resources.</a:t>
            </a:r>
            <a:endParaRPr lang="ru-KG"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According to the OECD, poor and developing countries received more than $220 billion in Official Development Assistance last year. These recipient countries are currently facing debt repayment quandaries due to the global crisis.</a:t>
            </a:r>
            <a:endParaRPr lang="ru-KG"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It would be wise to encourage donor countries to initiate a full-scale debt swap in exchange for green projects that will have a positive impact on climate change.</a:t>
            </a:r>
            <a:endParaRPr lang="ru-KG"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During this side event, the issues of debt of poor and developing countries and the possibility of their debt for green projects will be discussed.</a:t>
            </a:r>
            <a:endParaRPr lang="ru-KG" sz="2400"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Instead of directing money to Development, poor and developing countries are paying off debts. We propose to discuss ways out of the debt crisis and propose specific Solutions.</a:t>
            </a:r>
            <a:endParaRPr lang="ru-KG" sz="2400" b="1" dirty="0">
              <a:effectLst/>
              <a:latin typeface="Times New Roman" panose="02020603050405020304" pitchFamily="18" charset="0"/>
              <a:ea typeface="Times New Roman" panose="02020603050405020304" pitchFamily="18" charset="0"/>
            </a:endParaRPr>
          </a:p>
          <a:p>
            <a:pPr marL="0" indent="0">
              <a:buNone/>
            </a:pPr>
            <a:endParaRPr lang="ru-KG" dirty="0"/>
          </a:p>
        </p:txBody>
      </p:sp>
    </p:spTree>
    <p:extLst>
      <p:ext uri="{BB962C8B-B14F-4D97-AF65-F5344CB8AC3E}">
        <p14:creationId xmlns:p14="http://schemas.microsoft.com/office/powerpoint/2010/main" val="381634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BEA42B5-0E72-D546-BCA4-2B6624BF2214}"/>
              </a:ext>
            </a:extLst>
          </p:cNvPr>
          <p:cNvSpPr>
            <a:spLocks noGrp="1"/>
          </p:cNvSpPr>
          <p:nvPr>
            <p:ph type="title"/>
          </p:nvPr>
        </p:nvSpPr>
        <p:spPr/>
        <p:txBody>
          <a:bodyPr>
            <a:normAutofit/>
          </a:bodyPr>
          <a:lstStyle/>
          <a:p>
            <a:r>
              <a:rPr lang="en-US" sz="2400" dirty="0">
                <a:effectLst/>
                <a:latin typeface="Times New Roman" panose="02020603050405020304" pitchFamily="18" charset="0"/>
                <a:ea typeface="Times New Roman" panose="02020603050405020304" pitchFamily="18" charset="0"/>
              </a:rPr>
              <a:t>Alisher </a:t>
            </a:r>
            <a:r>
              <a:rPr lang="en-US" sz="2400" dirty="0" err="1">
                <a:effectLst/>
                <a:latin typeface="Times New Roman" panose="02020603050405020304" pitchFamily="18" charset="0"/>
                <a:ea typeface="Times New Roman" panose="02020603050405020304" pitchFamily="18" charset="0"/>
              </a:rPr>
              <a:t>Moidunov</a:t>
            </a:r>
            <a:endParaRPr lang="ru-KG" sz="2400" dirty="0"/>
          </a:p>
        </p:txBody>
      </p:sp>
      <p:sp>
        <p:nvSpPr>
          <p:cNvPr id="9" name="Текст 8">
            <a:extLst>
              <a:ext uri="{FF2B5EF4-FFF2-40B4-BE49-F238E27FC236}">
                <a16:creationId xmlns:a16="http://schemas.microsoft.com/office/drawing/2014/main" id="{683F8FCC-1CC5-B14B-80AD-DCBE59C5B9F9}"/>
              </a:ext>
            </a:extLst>
          </p:cNvPr>
          <p:cNvSpPr>
            <a:spLocks noGrp="1"/>
          </p:cNvSpPr>
          <p:nvPr>
            <p:ph type="body" idx="1"/>
          </p:nvPr>
        </p:nvSpPr>
        <p:spPr/>
        <p:txBody>
          <a:bodyPr>
            <a:normAutofit fontScale="92500"/>
          </a:bodyPr>
          <a:lstStyle/>
          <a:p>
            <a:r>
              <a:rPr lang="en-US" sz="1800" dirty="0">
                <a:effectLst/>
                <a:latin typeface="Times New Roman" panose="02020603050405020304" pitchFamily="18" charset="0"/>
                <a:ea typeface="Times New Roman" panose="02020603050405020304" pitchFamily="18" charset="0"/>
              </a:rPr>
              <a:t>Main points of speech</a:t>
            </a:r>
            <a:r>
              <a:rPr lang="ru-KG" dirty="0">
                <a:effectLst/>
              </a:rPr>
              <a:t> </a:t>
            </a:r>
            <a:endParaRPr lang="ru-KG" dirty="0"/>
          </a:p>
        </p:txBody>
      </p:sp>
      <p:sp>
        <p:nvSpPr>
          <p:cNvPr id="5" name="Объект 4">
            <a:extLst>
              <a:ext uri="{FF2B5EF4-FFF2-40B4-BE49-F238E27FC236}">
                <a16:creationId xmlns:a16="http://schemas.microsoft.com/office/drawing/2014/main" id="{253902ED-D4D6-7548-8170-2A41B48DF3E3}"/>
              </a:ext>
            </a:extLst>
          </p:cNvPr>
          <p:cNvSpPr>
            <a:spLocks noGrp="1"/>
          </p:cNvSpPr>
          <p:nvPr>
            <p:ph sz="half" idx="2"/>
          </p:nvPr>
        </p:nvSpPr>
        <p:spPr/>
        <p:txBody>
          <a:bodyPr/>
          <a:lstStyle/>
          <a:p>
            <a:pPr marL="0" indent="0">
              <a:buNone/>
            </a:pPr>
            <a:endParaRPr lang="ru-RU"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Data for African countries</a:t>
            </a:r>
            <a:r>
              <a:rPr lang="ru-KG" dirty="0">
                <a:effectLst/>
              </a:rPr>
              <a:t> </a:t>
            </a:r>
            <a:endParaRPr lang="ru-KG" dirty="0"/>
          </a:p>
        </p:txBody>
      </p:sp>
      <p:sp>
        <p:nvSpPr>
          <p:cNvPr id="10" name="Текст 9">
            <a:extLst>
              <a:ext uri="{FF2B5EF4-FFF2-40B4-BE49-F238E27FC236}">
                <a16:creationId xmlns:a16="http://schemas.microsoft.com/office/drawing/2014/main" id="{8FC41C96-FBD1-BB45-9EA6-43468508E657}"/>
              </a:ext>
            </a:extLst>
          </p:cNvPr>
          <p:cNvSpPr>
            <a:spLocks noGrp="1"/>
          </p:cNvSpPr>
          <p:nvPr>
            <p:ph type="body" sz="quarter" idx="3"/>
          </p:nvPr>
        </p:nvSpPr>
        <p:spPr/>
        <p:txBody>
          <a:bodyPr>
            <a:normAutofit fontScale="92500"/>
          </a:bodyPr>
          <a:lstStyle/>
          <a:p>
            <a:r>
              <a:rPr lang="en-US" sz="2400" dirty="0">
                <a:effectLst/>
                <a:latin typeface="Times New Roman" panose="02020603050405020304" pitchFamily="18" charset="0"/>
                <a:ea typeface="Times New Roman" panose="02020603050405020304" pitchFamily="18" charset="0"/>
              </a:rPr>
              <a:t>Speaker</a:t>
            </a:r>
            <a:endParaRPr lang="ru-KG"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External Aid Monitoring Group Member</a:t>
            </a:r>
            <a:endParaRPr lang="ru-KG" dirty="0"/>
          </a:p>
        </p:txBody>
      </p:sp>
      <p:pic>
        <p:nvPicPr>
          <p:cNvPr id="7" name="Объект 6">
            <a:extLst>
              <a:ext uri="{FF2B5EF4-FFF2-40B4-BE49-F238E27FC236}">
                <a16:creationId xmlns:a16="http://schemas.microsoft.com/office/drawing/2014/main" id="{58278018-F384-FF4D-A6A2-3F1AF94CDE1F}"/>
              </a:ext>
            </a:extLst>
          </p:cNvPr>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94427" y="2732694"/>
            <a:ext cx="4186702" cy="3684588"/>
          </a:xfrm>
          <a:prstGeom prst="rect">
            <a:avLst/>
          </a:prstGeom>
        </p:spPr>
      </p:pic>
    </p:spTree>
    <p:extLst>
      <p:ext uri="{BB962C8B-B14F-4D97-AF65-F5344CB8AC3E}">
        <p14:creationId xmlns:p14="http://schemas.microsoft.com/office/powerpoint/2010/main" val="385804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F27BE2A-1AA2-3142-96BF-EFDC6E95900C}"/>
              </a:ext>
            </a:extLst>
          </p:cNvPr>
          <p:cNvSpPr>
            <a:spLocks noGrp="1"/>
          </p:cNvSpPr>
          <p:nvPr>
            <p:ph type="title"/>
          </p:nvPr>
        </p:nvSpPr>
        <p:spPr/>
        <p:txBody>
          <a:bodyPr>
            <a:normAutofit/>
          </a:bodyPr>
          <a:lstStyle/>
          <a:p>
            <a:r>
              <a:rPr lang="ru-KG" sz="2400" b="1" dirty="0">
                <a:solidFill>
                  <a:srgbClr val="1F1F1F"/>
                </a:solidFill>
                <a:effectLst/>
                <a:latin typeface="Times New Roman" panose="02020603050405020304" pitchFamily="18" charset="0"/>
                <a:ea typeface="Times New Roman" panose="02020603050405020304" pitchFamily="18" charset="0"/>
              </a:rPr>
              <a:t>Never Mujere</a:t>
            </a:r>
            <a:r>
              <a:rPr lang="en-US" sz="2400" b="1" dirty="0">
                <a:solidFill>
                  <a:srgbClr val="1F1F1F"/>
                </a:solidFill>
                <a:effectLst/>
                <a:latin typeface="Times New Roman" panose="02020603050405020304" pitchFamily="18" charset="0"/>
                <a:ea typeface="Times New Roman" panose="02020603050405020304" pitchFamily="18" charset="0"/>
              </a:rPr>
              <a:t>,</a:t>
            </a:r>
            <a:br>
              <a:rPr lang="en-US" sz="2400" dirty="0">
                <a:solidFill>
                  <a:srgbClr val="1F1F1F"/>
                </a:solidFill>
                <a:effectLst/>
                <a:latin typeface="Times New Roman" panose="02020603050405020304" pitchFamily="18" charset="0"/>
                <a:ea typeface="Times New Roman" panose="02020603050405020304" pitchFamily="18" charset="0"/>
              </a:rPr>
            </a:br>
            <a:r>
              <a:rPr lang="ru-KG" sz="2400" dirty="0">
                <a:solidFill>
                  <a:srgbClr val="1F1F1F"/>
                </a:solidFill>
                <a:effectLst/>
                <a:latin typeface="Times New Roman" panose="02020603050405020304" pitchFamily="18" charset="0"/>
                <a:ea typeface="Times New Roman" panose="02020603050405020304" pitchFamily="18" charset="0"/>
              </a:rPr>
              <a:t>I am a researcher in climate change issues, have published work in the subject and presented papers at international conferences</a:t>
            </a:r>
            <a:endParaRPr lang="ru-KG" sz="2400" dirty="0"/>
          </a:p>
        </p:txBody>
      </p:sp>
      <p:sp>
        <p:nvSpPr>
          <p:cNvPr id="8" name="Текст 7">
            <a:extLst>
              <a:ext uri="{FF2B5EF4-FFF2-40B4-BE49-F238E27FC236}">
                <a16:creationId xmlns:a16="http://schemas.microsoft.com/office/drawing/2014/main" id="{36F28587-A89B-5645-B51B-C010F4560E0F}"/>
              </a:ext>
            </a:extLst>
          </p:cNvPr>
          <p:cNvSpPr>
            <a:spLocks noGrp="1"/>
          </p:cNvSpPr>
          <p:nvPr>
            <p:ph type="body" idx="1"/>
          </p:nvPr>
        </p:nvSpPr>
        <p:spPr/>
        <p:txBody>
          <a:bodyPr>
            <a:normAutofit fontScale="70000" lnSpcReduction="20000"/>
          </a:bodyPr>
          <a:lstStyle/>
          <a:p>
            <a:r>
              <a:rPr lang="en-US" sz="2400" dirty="0">
                <a:effectLst/>
                <a:latin typeface="Times New Roman" panose="02020603050405020304" pitchFamily="18" charset="0"/>
                <a:ea typeface="Times New Roman" panose="02020603050405020304" pitchFamily="18" charset="0"/>
              </a:rPr>
              <a:t>Speaker</a:t>
            </a:r>
            <a:endParaRPr lang="ru-KG" dirty="0">
              <a:solidFill>
                <a:srgbClr val="1F1F1F"/>
              </a:solidFill>
              <a:latin typeface="Times New Roman" panose="02020603050405020304" pitchFamily="18" charset="0"/>
              <a:ea typeface="Times New Roman" panose="02020603050405020304" pitchFamily="18" charset="0"/>
            </a:endParaRPr>
          </a:p>
          <a:p>
            <a:r>
              <a:rPr lang="ru-KG" sz="2400" dirty="0">
                <a:solidFill>
                  <a:srgbClr val="1F1F1F"/>
                </a:solidFill>
                <a:effectLst/>
                <a:latin typeface="Times New Roman" panose="02020603050405020304" pitchFamily="18" charset="0"/>
                <a:ea typeface="Times New Roman" panose="02020603050405020304" pitchFamily="18" charset="0"/>
              </a:rPr>
              <a:t>Environmental Mgt Trust</a:t>
            </a:r>
            <a:br>
              <a:rPr lang="ru-KG" sz="2400" dirty="0">
                <a:effectLst/>
                <a:latin typeface="Times New Roman" panose="02020603050405020304" pitchFamily="18" charset="0"/>
                <a:ea typeface="Times New Roman" panose="02020603050405020304" pitchFamily="18" charset="0"/>
              </a:rPr>
            </a:br>
            <a:r>
              <a:rPr lang="ru-KG" sz="2400" dirty="0">
                <a:solidFill>
                  <a:srgbClr val="1F1F1F"/>
                </a:solidFill>
                <a:effectLst/>
                <a:latin typeface="Times New Roman" panose="02020603050405020304" pitchFamily="18" charset="0"/>
                <a:ea typeface="Times New Roman" panose="02020603050405020304" pitchFamily="18" charset="0"/>
              </a:rPr>
              <a:t>Zimbabwe</a:t>
            </a:r>
            <a:endParaRPr lang="ru-KG" dirty="0"/>
          </a:p>
        </p:txBody>
      </p:sp>
      <p:pic>
        <p:nvPicPr>
          <p:cNvPr id="7" name="Объект 6">
            <a:extLst>
              <a:ext uri="{FF2B5EF4-FFF2-40B4-BE49-F238E27FC236}">
                <a16:creationId xmlns:a16="http://schemas.microsoft.com/office/drawing/2014/main" id="{77E88E33-F9CD-F24E-AD67-B3D8A9DACB48}"/>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47482" y="2743199"/>
            <a:ext cx="3424518" cy="3263153"/>
          </a:xfrm>
          <a:prstGeom prst="rect">
            <a:avLst/>
          </a:prstGeom>
        </p:spPr>
      </p:pic>
      <p:sp>
        <p:nvSpPr>
          <p:cNvPr id="9" name="Текст 8">
            <a:extLst>
              <a:ext uri="{FF2B5EF4-FFF2-40B4-BE49-F238E27FC236}">
                <a16:creationId xmlns:a16="http://schemas.microsoft.com/office/drawing/2014/main" id="{9F8C5809-1CEE-E142-90BE-2CA7D89DA3F9}"/>
              </a:ext>
            </a:extLst>
          </p:cNvPr>
          <p:cNvSpPr>
            <a:spLocks noGrp="1"/>
          </p:cNvSpPr>
          <p:nvPr>
            <p:ph type="body" sz="quarter" idx="3"/>
          </p:nvPr>
        </p:nvSpPr>
        <p:spPr/>
        <p:txBody>
          <a:bodyPr>
            <a:normAutofit fontScale="70000" lnSpcReduction="20000"/>
          </a:bodyPr>
          <a:lstStyle/>
          <a:p>
            <a:r>
              <a:rPr lang="en-US" sz="1800" dirty="0">
                <a:effectLst/>
                <a:latin typeface="Times New Roman" panose="02020603050405020304" pitchFamily="18" charset="0"/>
                <a:ea typeface="Times New Roman" panose="02020603050405020304" pitchFamily="18" charset="0"/>
              </a:rPr>
              <a:t>Main points of speech</a:t>
            </a:r>
            <a:endParaRPr lang="ru-KG" dirty="0"/>
          </a:p>
        </p:txBody>
      </p:sp>
      <p:sp>
        <p:nvSpPr>
          <p:cNvPr id="10" name="Объект 9">
            <a:extLst>
              <a:ext uri="{FF2B5EF4-FFF2-40B4-BE49-F238E27FC236}">
                <a16:creationId xmlns:a16="http://schemas.microsoft.com/office/drawing/2014/main" id="{CF82FBC3-AC12-7F4B-99AF-BE31123317F7}"/>
              </a:ext>
            </a:extLst>
          </p:cNvPr>
          <p:cNvSpPr>
            <a:spLocks noGrp="1"/>
          </p:cNvSpPr>
          <p:nvPr>
            <p:ph sz="quarter" idx="4"/>
          </p:nvPr>
        </p:nvSpPr>
        <p:spPr/>
        <p:txBody>
          <a:bodyPr>
            <a:normAutofit/>
          </a:bodyPr>
          <a:lstStyle/>
          <a:p>
            <a:pPr marL="0" indent="0">
              <a:buNone/>
            </a:pPr>
            <a:r>
              <a:rPr lang="en-US" sz="2400" dirty="0">
                <a:effectLst/>
                <a:latin typeface="Times New Roman" panose="02020603050405020304" pitchFamily="18" charset="0"/>
                <a:ea typeface="Times New Roman" panose="02020603050405020304" pitchFamily="18" charset="0"/>
              </a:rPr>
              <a:t>Benefit sharing, win-win situations, Reasons for indebtedness in developing countries, exploitation of pristine environments in developing nations by the developed countries. Who will benefit from the swap.</a:t>
            </a:r>
            <a:endParaRPr lang="ru-KG" sz="2400" dirty="0"/>
          </a:p>
        </p:txBody>
      </p:sp>
    </p:spTree>
    <p:extLst>
      <p:ext uri="{BB962C8B-B14F-4D97-AF65-F5344CB8AC3E}">
        <p14:creationId xmlns:p14="http://schemas.microsoft.com/office/powerpoint/2010/main" val="38907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323ABFF-58F2-1F42-801C-CF87888FF732}"/>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Times New Roman" panose="02020603050405020304" pitchFamily="18" charset="0"/>
              </a:rPr>
              <a:t>Anna </a:t>
            </a:r>
            <a:r>
              <a:rPr lang="en-US" sz="2400" b="1" dirty="0" err="1">
                <a:effectLst/>
                <a:latin typeface="Times New Roman" panose="02020603050405020304" pitchFamily="18" charset="0"/>
                <a:ea typeface="Times New Roman" panose="02020603050405020304" pitchFamily="18" charset="0"/>
              </a:rPr>
              <a:t>Rychkova</a:t>
            </a:r>
            <a:r>
              <a:rPr lang="en-US" sz="2400" b="1" dirty="0">
                <a:effectLst/>
                <a:latin typeface="Times New Roman" panose="02020603050405020304" pitchFamily="18" charset="0"/>
                <a:ea typeface="Times New Roman" panose="02020603050405020304" pitchFamily="18" charset="0"/>
              </a:rPr>
              <a:t>,</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Speaker</a:t>
            </a:r>
            <a:br>
              <a:rPr lang="ru-KG"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External Aid Monitoring Group Member</a:t>
            </a:r>
            <a:endParaRPr lang="ru-KG" sz="2400" dirty="0"/>
          </a:p>
        </p:txBody>
      </p:sp>
      <p:sp>
        <p:nvSpPr>
          <p:cNvPr id="5" name="Объект 4">
            <a:extLst>
              <a:ext uri="{FF2B5EF4-FFF2-40B4-BE49-F238E27FC236}">
                <a16:creationId xmlns:a16="http://schemas.microsoft.com/office/drawing/2014/main" id="{EFDFAEF4-6546-7640-8228-DEE44BFAC775}"/>
              </a:ext>
            </a:extLst>
          </p:cNvPr>
          <p:cNvSpPr>
            <a:spLocks noGrp="1"/>
          </p:cNvSpPr>
          <p:nvPr>
            <p:ph sz="half" idx="1"/>
          </p:nvPr>
        </p:nvSpPr>
        <p:spPr>
          <a:xfrm>
            <a:off x="838200" y="2599765"/>
            <a:ext cx="5181600" cy="3577198"/>
          </a:xfrm>
        </p:spPr>
        <p:txBody>
          <a:bodyPr>
            <a:normAutofit/>
          </a:bodyPr>
          <a:lstStyle/>
          <a:p>
            <a:pPr marL="0" indent="0">
              <a:buNone/>
            </a:pPr>
            <a:r>
              <a:rPr lang="en-US" sz="2400" dirty="0">
                <a:effectLst/>
                <a:latin typeface="Times New Roman" panose="02020603050405020304" pitchFamily="18" charset="0"/>
                <a:ea typeface="Times New Roman" panose="02020603050405020304" pitchFamily="18" charset="0"/>
              </a:rPr>
              <a:t>Data for Southeast and Central Asia</a:t>
            </a:r>
            <a:endParaRPr lang="ru-KG" sz="2400" dirty="0"/>
          </a:p>
        </p:txBody>
      </p:sp>
      <p:pic>
        <p:nvPicPr>
          <p:cNvPr id="7" name="Объект 6">
            <a:extLst>
              <a:ext uri="{FF2B5EF4-FFF2-40B4-BE49-F238E27FC236}">
                <a16:creationId xmlns:a16="http://schemas.microsoft.com/office/drawing/2014/main" id="{BEE21498-9AA7-8740-A64D-4D0CAB13E4AE}"/>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62165" y="1825625"/>
            <a:ext cx="3801035" cy="3893857"/>
          </a:xfrm>
          <a:prstGeom prst="rect">
            <a:avLst/>
          </a:prstGeom>
        </p:spPr>
      </p:pic>
    </p:spTree>
    <p:extLst>
      <p:ext uri="{BB962C8B-B14F-4D97-AF65-F5344CB8AC3E}">
        <p14:creationId xmlns:p14="http://schemas.microsoft.com/office/powerpoint/2010/main" val="256683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AAEB80E-043A-614C-BA9C-D0254075548D}"/>
              </a:ext>
            </a:extLst>
          </p:cNvPr>
          <p:cNvSpPr>
            <a:spLocks noGrp="1"/>
          </p:cNvSpPr>
          <p:nvPr>
            <p:ph type="title"/>
          </p:nvPr>
        </p:nvSpPr>
        <p:spPr/>
        <p:txBody>
          <a:bodyPr>
            <a:noAutofit/>
          </a:bodyPr>
          <a:lstStyle/>
          <a:p>
            <a:r>
              <a:rPr lang="ru-KG" sz="2400" b="1" spc="15" dirty="0">
                <a:solidFill>
                  <a:srgbClr val="202124"/>
                </a:solidFill>
                <a:effectLst/>
                <a:latin typeface="Times New Roman" panose="02020603050405020304" pitchFamily="18" charset="0"/>
                <a:ea typeface="Times New Roman" panose="02020603050405020304" pitchFamily="18" charset="0"/>
              </a:rPr>
              <a:t>Barkat Ullah Maruf</a:t>
            </a:r>
            <a:r>
              <a:rPr lang="en-US" sz="2400" b="1" spc="15" dirty="0">
                <a:solidFill>
                  <a:srgbClr val="202124"/>
                </a:solidFill>
                <a:effectLst/>
                <a:latin typeface="Times New Roman" panose="02020603050405020304" pitchFamily="18" charset="0"/>
                <a:ea typeface="Times New Roman" panose="02020603050405020304" pitchFamily="18" charset="0"/>
              </a:rPr>
              <a:t>, </a:t>
            </a:r>
            <a:br>
              <a:rPr lang="ru-KG" sz="2400" dirty="0">
                <a:effectLst/>
                <a:latin typeface="Times New Roman" panose="02020603050405020304" pitchFamily="18" charset="0"/>
                <a:ea typeface="Times New Roman" panose="02020603050405020304" pitchFamily="18" charset="0"/>
              </a:rPr>
            </a:br>
            <a:r>
              <a:rPr lang="ru-KG" sz="2400" dirty="0">
                <a:effectLst/>
                <a:latin typeface="Times New Roman" panose="02020603050405020304" pitchFamily="18" charset="0"/>
                <a:ea typeface="Times New Roman" panose="02020603050405020304" pitchFamily="18" charset="0"/>
              </a:rPr>
              <a:t>I have been working on this campaign at national and international platforms for the last 20 years. I have arranged and led many national and local level advocacy against debt and poverty in Bangladesh.</a:t>
            </a:r>
            <a:endParaRPr lang="ru-KG" sz="2400" dirty="0"/>
          </a:p>
        </p:txBody>
      </p:sp>
      <p:sp>
        <p:nvSpPr>
          <p:cNvPr id="5" name="Текст 4">
            <a:extLst>
              <a:ext uri="{FF2B5EF4-FFF2-40B4-BE49-F238E27FC236}">
                <a16:creationId xmlns:a16="http://schemas.microsoft.com/office/drawing/2014/main" id="{6FFD6E94-A001-5148-8A5D-8595C656F807}"/>
              </a:ext>
            </a:extLst>
          </p:cNvPr>
          <p:cNvSpPr>
            <a:spLocks noGrp="1"/>
          </p:cNvSpPr>
          <p:nvPr>
            <p:ph type="body" idx="1"/>
          </p:nvPr>
        </p:nvSpPr>
        <p:spPr/>
        <p:txBody>
          <a:bodyPr/>
          <a:lstStyle/>
          <a:p>
            <a:r>
              <a:rPr lang="en-US" sz="2400" dirty="0">
                <a:effectLst/>
                <a:latin typeface="Times New Roman" panose="02020603050405020304" pitchFamily="18" charset="0"/>
                <a:ea typeface="Times New Roman" panose="02020603050405020304" pitchFamily="18" charset="0"/>
              </a:rPr>
              <a:t>Speaker</a:t>
            </a:r>
            <a:br>
              <a:rPr lang="ru-KG" sz="2400" dirty="0">
                <a:effectLst/>
                <a:latin typeface="Times New Roman" panose="02020603050405020304" pitchFamily="18" charset="0"/>
                <a:ea typeface="Times New Roman" panose="02020603050405020304" pitchFamily="18" charset="0"/>
              </a:rPr>
            </a:br>
            <a:r>
              <a:rPr lang="ru-KG" sz="2400" spc="15" dirty="0">
                <a:solidFill>
                  <a:srgbClr val="202124"/>
                </a:solidFill>
                <a:effectLst/>
                <a:latin typeface="Times New Roman" panose="02020603050405020304" pitchFamily="18" charset="0"/>
                <a:ea typeface="Times New Roman" panose="02020603050405020304" pitchFamily="18" charset="0"/>
              </a:rPr>
              <a:t>COAST Foundation.</a:t>
            </a:r>
            <a:endParaRPr lang="ru-KG" dirty="0"/>
          </a:p>
        </p:txBody>
      </p:sp>
      <p:sp>
        <p:nvSpPr>
          <p:cNvPr id="7" name="Текст 6">
            <a:extLst>
              <a:ext uri="{FF2B5EF4-FFF2-40B4-BE49-F238E27FC236}">
                <a16:creationId xmlns:a16="http://schemas.microsoft.com/office/drawing/2014/main" id="{E310BD4F-7D4F-A245-8F3F-E41B0D86A025}"/>
              </a:ext>
            </a:extLst>
          </p:cNvPr>
          <p:cNvSpPr>
            <a:spLocks noGrp="1"/>
          </p:cNvSpPr>
          <p:nvPr>
            <p:ph type="body" sz="quarter" idx="3"/>
          </p:nvPr>
        </p:nvSpPr>
        <p:spPr/>
        <p:txBody>
          <a:bodyPr/>
          <a:lstStyle/>
          <a:p>
            <a:r>
              <a:rPr lang="en-US" sz="2400" dirty="0">
                <a:effectLst/>
                <a:latin typeface="Times New Roman" panose="02020603050405020304" pitchFamily="18" charset="0"/>
                <a:ea typeface="Times New Roman" panose="02020603050405020304" pitchFamily="18" charset="0"/>
              </a:rPr>
              <a:t>Main points of speech</a:t>
            </a:r>
            <a:endParaRPr lang="ru-KG" dirty="0"/>
          </a:p>
        </p:txBody>
      </p:sp>
      <p:sp>
        <p:nvSpPr>
          <p:cNvPr id="8" name="Объект 7">
            <a:extLst>
              <a:ext uri="{FF2B5EF4-FFF2-40B4-BE49-F238E27FC236}">
                <a16:creationId xmlns:a16="http://schemas.microsoft.com/office/drawing/2014/main" id="{0FCE3E5D-4C09-6445-8029-5C92BA4B77C1}"/>
              </a:ext>
            </a:extLst>
          </p:cNvPr>
          <p:cNvSpPr>
            <a:spLocks noGrp="1"/>
          </p:cNvSpPr>
          <p:nvPr>
            <p:ph sz="quarter" idx="4"/>
          </p:nvPr>
        </p:nvSpPr>
        <p:spPr/>
        <p:txBody>
          <a:bodyPr/>
          <a:lstStyle/>
          <a:p>
            <a:pPr marL="0" indent="0">
              <a:buNone/>
            </a:pPr>
            <a:r>
              <a:rPr lang="ru-KG" sz="2400" dirty="0">
                <a:solidFill>
                  <a:srgbClr val="1F1F1F"/>
                </a:solidFill>
                <a:effectLst/>
                <a:latin typeface="Times New Roman" panose="02020603050405020304" pitchFamily="18" charset="0"/>
                <a:ea typeface="Times New Roman" panose="02020603050405020304" pitchFamily="18" charset="0"/>
              </a:rPr>
              <a:t>Debt increases the poverty and obstructs national progress. Bangladeshe is forced to increase price of electricity, VAT and other indirect taxes, and are prescribed to implement environment-destructive projects.</a:t>
            </a:r>
            <a:endParaRPr lang="ru-KG" sz="2400" dirty="0">
              <a:effectLst/>
              <a:latin typeface="Times New Roman" panose="02020603050405020304" pitchFamily="18" charset="0"/>
              <a:ea typeface="Times New Roman" panose="02020603050405020304" pitchFamily="18" charset="0"/>
            </a:endParaRPr>
          </a:p>
          <a:p>
            <a:pPr marL="0" indent="0">
              <a:buNone/>
            </a:pPr>
            <a:endParaRPr lang="ru-KG" dirty="0"/>
          </a:p>
        </p:txBody>
      </p:sp>
      <p:pic>
        <p:nvPicPr>
          <p:cNvPr id="9" name="Объект 8">
            <a:extLst>
              <a:ext uri="{FF2B5EF4-FFF2-40B4-BE49-F238E27FC236}">
                <a16:creationId xmlns:a16="http://schemas.microsoft.com/office/drawing/2014/main" id="{A91E5B26-563E-F94E-8109-FD1BE5DD3085}"/>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34352" y="2814918"/>
            <a:ext cx="3370729" cy="3155576"/>
          </a:xfrm>
          <a:prstGeom prst="rect">
            <a:avLst/>
          </a:prstGeom>
        </p:spPr>
      </p:pic>
    </p:spTree>
    <p:extLst>
      <p:ext uri="{BB962C8B-B14F-4D97-AF65-F5344CB8AC3E}">
        <p14:creationId xmlns:p14="http://schemas.microsoft.com/office/powerpoint/2010/main" val="363647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A603A-6D91-0941-83A3-EF83BC91165E}"/>
              </a:ext>
            </a:extLst>
          </p:cNvPr>
          <p:cNvSpPr>
            <a:spLocks noGrp="1"/>
          </p:cNvSpPr>
          <p:nvPr>
            <p:ph type="title"/>
          </p:nvPr>
        </p:nvSpPr>
        <p:spPr/>
        <p:txBody>
          <a:bodyPr>
            <a:normAutofit/>
          </a:bodyPr>
          <a:lstStyle/>
          <a:p>
            <a:r>
              <a:rPr lang="en" sz="2800" dirty="0"/>
              <a:t>I thank everyone who responded to this topic.</a:t>
            </a:r>
            <a:br>
              <a:rPr lang="en" sz="2800" dirty="0"/>
            </a:br>
            <a:r>
              <a:rPr lang="en" sz="2800" dirty="0"/>
              <a:t>18 people said they would like to act as a speaker on this topic</a:t>
            </a:r>
            <a:endParaRPr lang="ru-KG" sz="2800" dirty="0"/>
          </a:p>
        </p:txBody>
      </p:sp>
      <p:pic>
        <p:nvPicPr>
          <p:cNvPr id="1026" name="Picture 2" descr="Диаграмма ответов в Формах. Вопрос: What region are you from?/Из какого Вы региона?. Количество ответов: 18 ответов.">
            <a:extLst>
              <a:ext uri="{FF2B5EF4-FFF2-40B4-BE49-F238E27FC236}">
                <a16:creationId xmlns:a16="http://schemas.microsoft.com/office/drawing/2014/main" id="{89E9939A-B4C0-4E48-A830-9D3DD25AA1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901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5568</TotalTime>
  <Words>767</Words>
  <Application>Microsoft Macintosh PowerPoint</Application>
  <PresentationFormat>Широкоэкранный</PresentationFormat>
  <Paragraphs>58</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Virtual side event during the 2024 HLPF  Topic: "Discussion of swapping debts of poor and developing countries in exchange for green projects"</vt:lpstr>
      <vt:lpstr>Chinara Aitbaeva</vt:lpstr>
      <vt:lpstr>Презентация PowerPoint</vt:lpstr>
      <vt:lpstr>Alisher Moidunov</vt:lpstr>
      <vt:lpstr>Never Mujere, I am a researcher in climate change issues, have published work in the subject and presented papers at international conferences</vt:lpstr>
      <vt:lpstr>Anna Rychkova, Speaker External Aid Monitoring Group Member</vt:lpstr>
      <vt:lpstr>Barkat Ullah Maruf,  I have been working on this campaign at national and international platforms for the last 20 years. I have arranged and led many national and local level advocacy against debt and poverty in Bangladesh.</vt:lpstr>
      <vt:lpstr>I thank everyone who responded to this topic. 18 people said they would like to act as a speaker on this topic</vt:lpstr>
      <vt:lpstr>Most participants noted that this topic is relevant. And about 67% responded that their country is experiencing a peak in foreign debt payments.</vt:lpstr>
      <vt:lpstr>Презентация PowerPoint</vt:lpstr>
      <vt:lpstr>According to the classification of the World Bank (219 countries)</vt:lpstr>
      <vt:lpstr>Презентация PowerPoint</vt:lpstr>
      <vt:lpstr>Презентация PowerPoint</vt:lpstr>
      <vt:lpstr>Taking this opportunity, and due to limited time, I ask everyone to answer the following questions: (Please also leave answers and comments to these questions in the chat)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Microsoft Office User</cp:lastModifiedBy>
  <cp:revision>17</cp:revision>
  <dcterms:created xsi:type="dcterms:W3CDTF">2024-07-01T11:29:14Z</dcterms:created>
  <dcterms:modified xsi:type="dcterms:W3CDTF">2024-07-10T13:11:58Z</dcterms:modified>
</cp:coreProperties>
</file>