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5" r:id="rId5"/>
    <p:sldId id="276" r:id="rId6"/>
    <p:sldId id="259" r:id="rId7"/>
    <p:sldId id="260" r:id="rId8"/>
    <p:sldId id="261" r:id="rId9"/>
    <p:sldId id="262" r:id="rId10"/>
    <p:sldId id="271" r:id="rId11"/>
    <p:sldId id="263" r:id="rId12"/>
    <p:sldId id="264" r:id="rId13"/>
    <p:sldId id="272" r:id="rId14"/>
    <p:sldId id="273" r:id="rId15"/>
    <p:sldId id="265" r:id="rId16"/>
    <p:sldId id="274" r:id="rId17"/>
    <p:sldId id="266" r:id="rId18"/>
    <p:sldId id="267" r:id="rId19"/>
    <p:sldId id="268" r:id="rId20"/>
    <p:sldId id="269" r:id="rId21"/>
    <p:sldId id="270" r:id="rId22"/>
  </p:sldIdLst>
  <p:sldSz cx="12192000" cy="6858000"/>
  <p:notesSz cx="6858000" cy="9144000"/>
  <p:defaultTextStyle>
    <a:defPPr>
      <a:defRPr lang="ru-K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47"/>
    <p:restoredTop sz="94678"/>
  </p:normalViewPr>
  <p:slideViewPr>
    <p:cSldViewPr snapToGrid="0" snapToObjects="1">
      <p:cViewPr varScale="1">
        <p:scale>
          <a:sx n="80" d="100"/>
          <a:sy n="80" d="100"/>
        </p:scale>
        <p:origin x="20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G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9BC8D-4181-3144-AE4F-E74F5FBF4653}" type="datetimeFigureOut">
              <a:rPr lang="ru-KG" smtClean="0"/>
              <a:t>19.09.2025</a:t>
            </a:fld>
            <a:endParaRPr lang="ru-KG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G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G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9FD6F-79A5-9D41-B03F-03DF1212E59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60636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33FC1-6497-F246-94C7-86A3ECE41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B58717-21CA-1245-9010-AE1F5EDA9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0AA82-29E6-AC49-8E47-710FE5F8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8B00-D06A-4D4B-8C76-2B791A03EBBA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4AA688-DA80-794C-8CCE-D1781722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A2E2B3-15CE-1143-B015-7021FE20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31815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4FEB9-3D6D-C44B-8D5E-9C3EDCC5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2824EF-4C1D-F24D-BF46-026000026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F1F123-A20A-B746-B7BB-C82DDD325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8DA2-B52A-9C47-95CE-1DD14890722A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7F4CC2-1A3A-7746-970A-D2D59A4A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DB079B-B4F1-4449-8379-35E2692E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01995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D6201A-1D2E-A444-B7FE-2465D611E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7E41ED-0034-B14E-BE25-8854E9C75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4C4EF3-F95E-EC42-907C-67210F03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DA83-F226-D348-B739-1EEE4A4AFB21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2D5093-3F14-464D-B44B-45D82A9F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2C657-36B3-254C-BF77-0FBDE47C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69706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E9F37-C9E8-0B47-9AA6-A27485E4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0DA24F-9BC6-3441-95A0-F3A52619C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1ECA2-3E0B-2D4A-8E42-C4597E35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E114-4B0B-2B4F-B793-4B12878FEA4A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0A82D3-A84D-8649-9634-5649AB42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246EA8-9BA4-9C4F-9453-134F0174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74577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73490-82D7-4C44-8B11-7D35D04CE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C500FC-385E-B847-982F-B79437F31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C1B99C-9017-9842-8D52-8DC7E2B2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F6B-FD73-BA49-B4BF-1C48844B135B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F37F8B-6D8A-BA40-BFF5-F4F38760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FFE53F-A199-5845-BA66-6F267408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23400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1F8DA-C35C-9643-B7D9-A690520D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DA09A9-4FBA-234C-90E1-5BC817971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FA4555-54D8-7C4B-B4F2-CA28C9A92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A0074E-0250-DE4E-8DA6-D7AD4BA0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6CA9-1454-5E42-9DB1-E7E1C964AC1C}" type="datetime1">
              <a:rPr lang="ru-RU" smtClean="0"/>
              <a:t>19.09.2025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8F974B-D9B6-3346-BA63-B781E6A8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F9C02C-1B42-8F4E-8407-DF766CCF1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9570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A4621-EFE4-E245-8ECA-305B49F4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7457C8-8006-5E49-AF81-EAF7DEBFD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0734BA-599F-4D44-9EFB-C3DA1BDE7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854BC9C-0382-3943-87BB-7D11AA88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219942-99E8-0044-802C-030BA499B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4C1D8F-F0B3-7443-9587-A7328500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AFC0-865E-5645-8E80-64A76DC01257}" type="datetime1">
              <a:rPr lang="ru-RU" smtClean="0"/>
              <a:t>19.09.2025</a:t>
            </a:fld>
            <a:endParaRPr lang="ru-KG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5C9BD3-778D-434F-A5BA-F5BA07DB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CA08FE-3A33-384A-BA30-9EF371F7D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150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F56DD-9CF8-1E45-A964-B6733F5D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898550D-97A0-6645-B593-4656A82B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EBD-DC1F-3345-9F7D-52C7EE6A6CEC}" type="datetime1">
              <a:rPr lang="ru-RU" smtClean="0"/>
              <a:t>19.09.2025</a:t>
            </a:fld>
            <a:endParaRPr lang="ru-KG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C8E2F7-1BFC-4C4F-B61F-0F579787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5B1935-BE5C-0D48-BAF2-1A9C2D95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64493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C38CDB-7E1A-4241-AB6D-C78E261E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9BDD-7ED2-0748-8A63-5F39B0FE2050}" type="datetime1">
              <a:rPr lang="ru-RU" smtClean="0"/>
              <a:t>19.09.2025</a:t>
            </a:fld>
            <a:endParaRPr lang="ru-KG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C12290-CCA9-D240-A95C-55F652FC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69E92C-1707-434C-B86B-0A17C179F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7591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79277-05E9-9E4B-BD72-1D05B7F2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158BB6-299D-D548-A074-BCDAE3CF3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C0E762-A1F3-F64A-BFF2-9DA909F5C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F8A191-AA8B-C645-AE95-967A2D36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3ED-49C3-4547-B873-462625D7AF8F}" type="datetime1">
              <a:rPr lang="ru-RU" smtClean="0"/>
              <a:t>19.09.2025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B24846-9AC7-4049-B620-A5F6C27E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54D66D-C28B-E141-8F95-F3BA5D01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4543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48182-1606-0643-9924-11A5636F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978B04-E185-694E-93B6-31EC16131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94C278-6916-5147-9252-A0F17B507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EBC1ED-0F2C-0F48-B727-A6A99BAF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B2A3-12B7-F540-96FA-108E707A8B3E}" type="datetime1">
              <a:rPr lang="ru-RU" smtClean="0"/>
              <a:t>19.09.2025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B01738-358C-4E40-9949-560FA37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C2FDAC-5F75-0C4C-9447-EA6409C5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91510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37DB9-3E2C-8549-B244-15FB5AED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D00B55-3DAF-5945-8013-B1A73E608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2CF226-D31F-0844-B3B3-4C2EBC97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182A6-322E-BE4F-8BB8-749974982C9B}" type="datetime1">
              <a:rPr lang="ru-RU" smtClean="0"/>
              <a:t>19.09.2025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699D68-325D-874F-BBF4-A760DA82A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0134D-9622-F940-A7A2-6140F8C740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CB83-FA31-3248-9267-F6C54A39888D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8711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093EB-66CE-EB48-A164-3BED7374B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10234"/>
          </a:xfrm>
        </p:spPr>
        <p:txBody>
          <a:bodyPr>
            <a:normAutofit/>
          </a:bodyPr>
          <a:lstStyle/>
          <a:p>
            <a:r>
              <a:rPr lang="ru-RU" sz="2800" dirty="0"/>
              <a:t>С какими проблемами сталкиваются женщины-мигранты и движение мигрантов в стране/регионе. Какие стратегии и/или методы кампании\движении работают</a:t>
            </a:r>
            <a:endParaRPr lang="ru-KG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784B64-2202-7A4D-BA60-F08E3AB48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7214"/>
            <a:ext cx="9144000" cy="1420586"/>
          </a:xfrm>
        </p:spPr>
        <p:txBody>
          <a:bodyPr/>
          <a:lstStyle/>
          <a:p>
            <a:r>
              <a:rPr lang="ru-KG" dirty="0"/>
              <a:t>Чинара Айтбаева, ОФ Наш Век, </a:t>
            </a:r>
            <a:r>
              <a:rPr lang="en-US" dirty="0" err="1"/>
              <a:t>nash.vek@gmail.com</a:t>
            </a:r>
            <a:endParaRPr lang="ru-KG" dirty="0"/>
          </a:p>
        </p:txBody>
      </p:sp>
    </p:spTree>
    <p:extLst>
      <p:ext uri="{BB962C8B-B14F-4D97-AF65-F5344CB8AC3E}">
        <p14:creationId xmlns:p14="http://schemas.microsoft.com/office/powerpoint/2010/main" val="1541688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14FB9B-31B1-0541-B9E5-C462D173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Дискриминация и неравенство:</a:t>
            </a:r>
          </a:p>
          <a:p>
            <a:pPr marL="0" indent="0">
              <a:buNone/>
            </a:pPr>
            <a:r>
              <a:rPr lang="ru-RU" dirty="0"/>
              <a:t>Гендерная и этническая дискриминация.</a:t>
            </a:r>
          </a:p>
          <a:p>
            <a:pPr marL="0" indent="0">
              <a:buNone/>
            </a:pPr>
            <a:r>
              <a:rPr lang="ru-RU" dirty="0"/>
              <a:t>Заниженная оплата труда, тяжелые условия работы.</a:t>
            </a:r>
          </a:p>
          <a:p>
            <a:pPr marL="0" indent="0">
              <a:buNone/>
            </a:pPr>
            <a:r>
              <a:rPr lang="ru-RU" dirty="0"/>
              <a:t>2. Отсутствие доступа к социальным услугам:</a:t>
            </a:r>
          </a:p>
          <a:p>
            <a:pPr marL="0" indent="0">
              <a:buNone/>
            </a:pPr>
            <a:r>
              <a:rPr lang="ru-RU" dirty="0"/>
              <a:t>Барьеры в получении медицинской помощи, образования, жилья.</a:t>
            </a:r>
          </a:p>
          <a:p>
            <a:pPr marL="0" indent="0">
              <a:buNone/>
            </a:pPr>
            <a:r>
              <a:rPr lang="ru-RU" dirty="0"/>
              <a:t>3. Насилие и эксплуатация:</a:t>
            </a:r>
          </a:p>
          <a:p>
            <a:pPr marL="0" indent="0">
              <a:buNone/>
            </a:pPr>
            <a:r>
              <a:rPr lang="ru-RU" dirty="0"/>
              <a:t>Риск трудовой и сексуальной эксплуатации.</a:t>
            </a:r>
          </a:p>
          <a:p>
            <a:pPr marL="0" indent="0">
              <a:buNone/>
            </a:pPr>
            <a:r>
              <a:rPr lang="ru-RU" dirty="0"/>
              <a:t>Домашнее насилие и отсутствие правовой защиты.</a:t>
            </a:r>
          </a:p>
          <a:p>
            <a:pPr marL="0" indent="0">
              <a:buNone/>
            </a:pPr>
            <a:r>
              <a:rPr lang="ru-RU" dirty="0"/>
              <a:t>4. Правовая уязвимость:</a:t>
            </a:r>
          </a:p>
          <a:p>
            <a:pPr marL="0" indent="0">
              <a:buNone/>
            </a:pPr>
            <a:r>
              <a:rPr lang="ru-RU" dirty="0"/>
              <a:t>Недостаточная защита статуса.</a:t>
            </a:r>
          </a:p>
          <a:p>
            <a:pPr marL="0" indent="0">
              <a:buNone/>
            </a:pPr>
            <a:r>
              <a:rPr lang="ru-RU" dirty="0"/>
              <a:t>Языковой барьер и незнание прав.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86D383-2548-1D40-8AA8-98550490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8368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9D151-EF4B-2B49-9376-686E5BFE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Влияние на экономику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1D5117-63E9-604C-88F7-E1E3FB002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Денежные переводы составляют около 30% ВВП Кыргызстана, из них значимая часть — от женщин-мигрантов.</a:t>
            </a:r>
          </a:p>
          <a:p>
            <a:pPr marL="0" indent="0">
              <a:buNone/>
            </a:pPr>
            <a:r>
              <a:rPr lang="ru-RU" dirty="0"/>
              <a:t>Женщины, как правило, отправляют больше средств на образование детей и поддержку семьи. </a:t>
            </a:r>
            <a:r>
              <a:rPr lang="ru-RU" dirty="0">
                <a:solidFill>
                  <a:srgbClr val="000000"/>
                </a:solidFill>
                <a:latin typeface="-webkit-standard"/>
              </a:rPr>
              <a:t>К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ак правило, занимаются переводами на более мелкие нужды, например, на детей или пожилых родственников, в то время как мужчины часто отправляют большие суммы на бизнес и жильё.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4C2217-E465-C241-B5DD-5D8123B5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67894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ADAB2-8B6E-A941-974C-4E7F798C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делалось?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8EA4D0-0912-F140-AA88-C60610F39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Например:</a:t>
            </a:r>
          </a:p>
          <a:p>
            <a:pPr marL="0" indent="0">
              <a:buNone/>
            </a:pPr>
            <a:r>
              <a:rPr lang="ru-RU" dirty="0"/>
              <a:t>НПО «</a:t>
            </a:r>
            <a:r>
              <a:rPr lang="ru-RU" dirty="0" err="1"/>
              <a:t>Инсан-Лейлек</a:t>
            </a:r>
            <a:r>
              <a:rPr lang="ru-RU" dirty="0"/>
              <a:t>» (проект 2022 г.) — защита трудовых прав женщин-мигрантов, юридическая помощь, «горячие линии».</a:t>
            </a:r>
          </a:p>
          <a:p>
            <a:pPr marL="0" indent="0">
              <a:buNone/>
            </a:pPr>
            <a:r>
              <a:rPr lang="ru-RU" dirty="0"/>
              <a:t>Программы </a:t>
            </a:r>
            <a:r>
              <a:rPr lang="en" dirty="0"/>
              <a:t>IOM </a:t>
            </a:r>
            <a:r>
              <a:rPr lang="ru-RU" dirty="0"/>
              <a:t>и </a:t>
            </a:r>
            <a:r>
              <a:rPr lang="en" dirty="0"/>
              <a:t>UNICEF — </a:t>
            </a:r>
            <a:r>
              <a:rPr lang="ru-RU" dirty="0"/>
              <a:t>повышение осведомленности женщин перед выездом, тренинги по финансовой грамотности.</a:t>
            </a:r>
          </a:p>
          <a:p>
            <a:pPr marL="0" indent="0">
              <a:buNone/>
            </a:pPr>
            <a:r>
              <a:rPr lang="ru-RU" dirty="0"/>
              <a:t>Сети взаимопомощи </a:t>
            </a:r>
            <a:r>
              <a:rPr lang="ru-RU" dirty="0" err="1"/>
              <a:t>мигранток</a:t>
            </a:r>
            <a:r>
              <a:rPr lang="ru-RU" dirty="0"/>
              <a:t> в России и Казахстане — неформальные сообщества для поддержки и поиска работы.</a:t>
            </a:r>
          </a:p>
          <a:p>
            <a:pPr marL="0" indent="0">
              <a:buNone/>
            </a:pPr>
            <a:r>
              <a:rPr lang="ru-RU" dirty="0" err="1"/>
              <a:t>Медиакампании</a:t>
            </a:r>
            <a:r>
              <a:rPr lang="ru-RU" dirty="0"/>
              <a:t> — через </a:t>
            </a:r>
            <a:r>
              <a:rPr lang="ru-RU" dirty="0" err="1"/>
              <a:t>соцсети</a:t>
            </a:r>
            <a:r>
              <a:rPr lang="ru-RU" dirty="0"/>
              <a:t> (</a:t>
            </a:r>
            <a:r>
              <a:rPr lang="en" dirty="0"/>
              <a:t>Facebook, WhatsApp, </a:t>
            </a:r>
            <a:r>
              <a:rPr lang="en" dirty="0" err="1"/>
              <a:t>TikTok</a:t>
            </a:r>
            <a:r>
              <a:rPr lang="en" dirty="0"/>
              <a:t>) </a:t>
            </a:r>
            <a:r>
              <a:rPr lang="ru-RU" dirty="0"/>
              <a:t>распространяются материалы о рисках и правах.</a:t>
            </a:r>
          </a:p>
          <a:p>
            <a:pPr marL="0" indent="0">
              <a:buNone/>
            </a:pPr>
            <a:r>
              <a:rPr lang="ru-RU" dirty="0"/>
              <a:t>ОО Равные права, ОО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Дуйно</a:t>
            </a:r>
            <a:r>
              <a:rPr lang="ru-RU" dirty="0"/>
              <a:t> Кыргызстан, ПК </a:t>
            </a:r>
            <a:r>
              <a:rPr lang="ru-RU" dirty="0" err="1"/>
              <a:t>Адилет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Др. (можете добавить инфо)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A11310-B171-0D42-9C22-B9E5A3A5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613934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BA1058-1A9C-B14E-B3E4-5ED8F4D4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Проблемы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мигрантского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движения/организаций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4D25A4-C637-B448-A577-74096DEB8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Недостаток ресурсов и поддержки: Ограниченное финансирование. Зависимость от волонтёрских инициатив.</a:t>
            </a:r>
          </a:p>
          <a:p>
            <a:pPr marL="0" indent="0">
              <a:buNone/>
            </a:pPr>
            <a:r>
              <a:rPr lang="ru-RU" dirty="0"/>
              <a:t>2. Отсутствие репрезентации женщин: Женщины-</a:t>
            </a:r>
            <a:r>
              <a:rPr lang="ru-RU" dirty="0" err="1"/>
              <a:t>мигрантки</a:t>
            </a:r>
            <a:r>
              <a:rPr lang="ru-RU" dirty="0"/>
              <a:t> редко занимают лидерские позиции.</a:t>
            </a:r>
          </a:p>
          <a:p>
            <a:pPr marL="0" indent="0">
              <a:buNone/>
            </a:pPr>
            <a:r>
              <a:rPr lang="ru-RU" dirty="0"/>
              <a:t>3. Политическое давление и стигматизация: Давление со стороны властей и медиа. Образ «угрозы» вместо жертвы системы.</a:t>
            </a:r>
          </a:p>
          <a:p>
            <a:pPr marL="0" indent="0">
              <a:buNone/>
            </a:pPr>
            <a:r>
              <a:rPr lang="ru-RU" dirty="0"/>
              <a:t>4. Разобщённость и слабая координация: Мало коалиций между организациями. Конкуренция за внимание доноров и СМИ.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2E4652-FEB9-7C42-86B9-0AE8CE5E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26330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D29BE4-31DF-D24B-8312-F867DDC4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Эффективные стратегии и методы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2EF786-4CB3-1C4F-92E6-C6E7D31F2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Вовлечение самих </a:t>
            </a:r>
            <a:r>
              <a:rPr lang="ru-RU" dirty="0" err="1"/>
              <a:t>мигранток</a:t>
            </a:r>
            <a:r>
              <a:rPr lang="ru-RU" dirty="0"/>
              <a:t> в лидерство: Обучающие программы и поддержка женщин-активисток.</a:t>
            </a:r>
          </a:p>
          <a:p>
            <a:pPr marL="0" indent="0">
              <a:buNone/>
            </a:pPr>
            <a:r>
              <a:rPr lang="ru-RU" dirty="0"/>
              <a:t>2. Юридическая и информационная поддержка: Бесплатные консультации. Брошюры, переведённые на родные языки.</a:t>
            </a:r>
          </a:p>
          <a:p>
            <a:pPr marL="0" indent="0">
              <a:buNone/>
            </a:pPr>
            <a:r>
              <a:rPr lang="ru-RU" dirty="0"/>
              <a:t>3. Кампании солидарности и </a:t>
            </a:r>
            <a:r>
              <a:rPr lang="ru-RU" dirty="0" err="1"/>
              <a:t>сторителлинг</a:t>
            </a:r>
            <a:r>
              <a:rPr lang="ru-RU" dirty="0"/>
              <a:t>: Использование личных историй для изменения восприятия. Публичные акции, фестивали, выставки.</a:t>
            </a:r>
          </a:p>
          <a:p>
            <a:pPr marL="0" indent="0">
              <a:buNone/>
            </a:pPr>
            <a:r>
              <a:rPr lang="ru-RU" dirty="0"/>
              <a:t>4. Межсекторное сотрудничество: Партнёрства с феминистскими, правозащитными и профсоюзными организациями.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C8B4770-D48B-7C4C-BDE4-867FBF86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801339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6D06A-D590-FE43-8B6B-3F7E45442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F0D0A-D6AE-5B4F-BD50-49F9C121A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Укрепить консульскую защиту и доступ к юристам для женщин-мигрантов.</a:t>
            </a:r>
          </a:p>
          <a:p>
            <a:pPr marL="0" indent="0">
              <a:buNone/>
            </a:pPr>
            <a:r>
              <a:rPr lang="ru-RU" dirty="0"/>
              <a:t>Развивать «школы мигранта» в КР перед выездом (право, финансы, безопасность).</a:t>
            </a:r>
          </a:p>
          <a:p>
            <a:pPr marL="0" indent="0">
              <a:buNone/>
            </a:pPr>
            <a:r>
              <a:rPr lang="ru-RU" dirty="0"/>
              <a:t>Поддерживать инициативы НПО и женских сообществ в странах назначения.</a:t>
            </a:r>
          </a:p>
          <a:p>
            <a:pPr marL="0" indent="0">
              <a:buNone/>
            </a:pPr>
            <a:r>
              <a:rPr lang="ru-RU" dirty="0"/>
              <a:t>Включать гендерный аспект в национальную стратегию миграции.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C7C4DB-DE61-D443-8CF5-A15A5840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83589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77288-A17B-EB42-8834-0761B0B5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3CE9E6-FF7F-054C-9F0A-C40CF574D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государства и институтов: Упрощение процедур легализации.</a:t>
            </a:r>
          </a:p>
          <a:p>
            <a:pPr marL="0" indent="0">
              <a:buNone/>
            </a:pPr>
            <a:r>
              <a:rPr lang="ru-RU" dirty="0"/>
              <a:t>Гендерно-чувствительная миграционная политика.</a:t>
            </a:r>
          </a:p>
          <a:p>
            <a:pPr marL="0" indent="0">
              <a:buNone/>
            </a:pPr>
            <a:r>
              <a:rPr lang="ru-RU" dirty="0"/>
              <a:t>Для НКО и движений: Развитие устойчивых сетей поддержки.</a:t>
            </a:r>
          </a:p>
          <a:p>
            <a:pPr marL="0" indent="0">
              <a:buNone/>
            </a:pPr>
            <a:r>
              <a:rPr lang="ru-RU" dirty="0"/>
              <a:t>Укрепление голосов женщин-</a:t>
            </a:r>
            <a:r>
              <a:rPr lang="ru-RU" dirty="0" err="1"/>
              <a:t>мигранток</a:t>
            </a:r>
            <a:r>
              <a:rPr lang="ru-RU" dirty="0"/>
              <a:t> в управлении.</a:t>
            </a:r>
          </a:p>
          <a:p>
            <a:pPr marL="0" indent="0">
              <a:buNone/>
            </a:pPr>
            <a:r>
              <a:rPr lang="ru-RU" dirty="0"/>
              <a:t>Для общества: Борьба со стереотипами и ксенофобией.</a:t>
            </a:r>
          </a:p>
          <a:p>
            <a:pPr marL="0" indent="0">
              <a:buNone/>
            </a:pPr>
            <a:r>
              <a:rPr lang="ru-RU" dirty="0"/>
              <a:t>Поддержка интеграции через культуру и образование.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88DF80-06E4-8B49-B96E-7F438A9A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64716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92400-3EF7-6E41-9677-A52D6BA9C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KG" dirty="0"/>
              <a:t>Блиц-опрос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0B6159-1C3F-774E-BD1F-936C030FD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  <a:latin typeface="TimesNewRomanPSMT"/>
              </a:rPr>
              <a:t>В </a:t>
            </a:r>
            <a:r>
              <a:rPr lang="ru-RU" dirty="0" err="1">
                <a:effectLst/>
                <a:latin typeface="TimesNewRomanPSMT"/>
              </a:rPr>
              <a:t>Кыргызскои</a:t>
            </a:r>
            <a:r>
              <a:rPr lang="ru-RU" dirty="0">
                <a:effectLst/>
                <a:latin typeface="TimesNewRomanPSMT"/>
              </a:rPr>
              <a:t>̆ Республике </a:t>
            </a:r>
            <a:r>
              <a:rPr lang="ru-RU" dirty="0" err="1">
                <a:effectLst/>
                <a:latin typeface="TimesNewRomanPSMT"/>
              </a:rPr>
              <a:t>трудоспособныи</a:t>
            </a:r>
            <a:r>
              <a:rPr lang="ru-RU" dirty="0">
                <a:effectLst/>
                <a:latin typeface="TimesNewRomanPSMT"/>
              </a:rPr>
              <a:t>̆ возраст определен: </a:t>
            </a:r>
            <a:endParaRPr lang="ru-RU" dirty="0"/>
          </a:p>
          <a:p>
            <a:pPr marL="0" indent="0">
              <a:buNone/>
            </a:pPr>
            <a:endParaRPr lang="ru-KG" dirty="0"/>
          </a:p>
          <a:p>
            <a:pPr marL="0" indent="0">
              <a:buNone/>
            </a:pPr>
            <a:r>
              <a:rPr lang="ru-KG" dirty="0"/>
              <a:t>1. </a:t>
            </a:r>
            <a:r>
              <a:rPr lang="ru-RU" dirty="0"/>
              <a:t>для мужчин 14-65 лет, для женщин 14-60 лет. </a:t>
            </a:r>
          </a:p>
          <a:p>
            <a:pPr marL="0" indent="0">
              <a:buNone/>
            </a:pPr>
            <a:endParaRPr lang="ru-KG" dirty="0"/>
          </a:p>
          <a:p>
            <a:pPr marL="0" indent="0">
              <a:buNone/>
            </a:pPr>
            <a:r>
              <a:rPr lang="ru-KG" dirty="0"/>
              <a:t>2. </a:t>
            </a:r>
            <a:r>
              <a:rPr lang="ru-RU" dirty="0"/>
              <a:t>для мужчин 16-62 года, для женщин 16-57 лет.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для мужчин 18-66 лет, для женщин 18-65 лет.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35754B-6DD8-DB43-B02C-F27C66BC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80282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623D3-66EE-E447-BD39-77F2FD3D6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  <a:latin typeface="TimesNewRomanPSMT"/>
              </a:rPr>
              <a:t>Из </a:t>
            </a:r>
            <a:r>
              <a:rPr lang="ru-RU" sz="2800" dirty="0" err="1">
                <a:effectLst/>
                <a:latin typeface="TimesNewRomanPSMT"/>
              </a:rPr>
              <a:t>общеи</a:t>
            </a:r>
            <a:r>
              <a:rPr lang="ru-RU" sz="2800" dirty="0">
                <a:effectLst/>
                <a:latin typeface="TimesNewRomanPSMT"/>
              </a:rPr>
              <a:t>̆ численности населения какой процент трудовых мигрантов в трудоспособном возрасте?</a:t>
            </a:r>
            <a:endParaRPr lang="ru-KG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1F1BEC-D75C-7149-B7B0-02FD9977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KG" dirty="0"/>
              <a:t>25%</a:t>
            </a:r>
          </a:p>
          <a:p>
            <a:pPr marL="514350" indent="-514350">
              <a:buAutoNum type="arabicPeriod"/>
            </a:pPr>
            <a:r>
              <a:rPr lang="ru-KG" dirty="0"/>
              <a:t>28%</a:t>
            </a:r>
          </a:p>
          <a:p>
            <a:pPr marL="514350" indent="-514350">
              <a:buAutoNum type="arabicPeriod"/>
            </a:pPr>
            <a:r>
              <a:rPr lang="ru-KG" dirty="0"/>
              <a:t>30%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3B9361-153E-8845-AAEA-AFFBC85B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749326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639261-DF38-194E-8DE8-C4FB5A1A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  <a:latin typeface="TimesNewRomanPSMT"/>
              </a:rPr>
              <a:t>Наибольшее число временно отсутствующих отмечено </a:t>
            </a:r>
            <a:r>
              <a:rPr lang="ru-RU" sz="2000" dirty="0">
                <a:effectLst/>
                <a:latin typeface="TimesNewRomanPSMT"/>
              </a:rPr>
              <a:t>(более 20 процентов к </a:t>
            </a:r>
            <a:r>
              <a:rPr lang="ru-RU" sz="2000" dirty="0" err="1">
                <a:effectLst/>
                <a:latin typeface="TimesNewRomanPSMT"/>
              </a:rPr>
              <a:t>общеи</a:t>
            </a:r>
            <a:r>
              <a:rPr lang="ru-RU" sz="2000" dirty="0">
                <a:effectLst/>
                <a:latin typeface="TimesNewRomanPSMT"/>
              </a:rPr>
              <a:t>̆ численности, 40 и более процентов – к численности населения в трудоспособном возрасте):</a:t>
            </a:r>
            <a:endParaRPr lang="ru-KG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F001BB-0D7B-CD40-B6CF-03D9D2568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2800" dirty="0">
                <a:effectLst/>
                <a:latin typeface="TimesNewRomanPSMT"/>
              </a:rPr>
              <a:t>в </a:t>
            </a:r>
            <a:r>
              <a:rPr lang="ru-RU" sz="2800" dirty="0" err="1">
                <a:effectLst/>
                <a:latin typeface="TimesNewRomanPSMT"/>
              </a:rPr>
              <a:t>Баткенскои</a:t>
            </a:r>
            <a:r>
              <a:rPr lang="ru-RU" sz="2800" dirty="0">
                <a:effectLst/>
                <a:latin typeface="TimesNewRomanPSMT"/>
              </a:rPr>
              <a:t>̆, </a:t>
            </a:r>
            <a:r>
              <a:rPr lang="ru-RU" sz="2800" dirty="0" err="1">
                <a:effectLst/>
                <a:latin typeface="TimesNewRomanPSMT"/>
              </a:rPr>
              <a:t>Джалал</a:t>
            </a:r>
            <a:r>
              <a:rPr lang="ru-RU" sz="2800" dirty="0">
                <a:effectLst/>
                <a:latin typeface="TimesNewRomanPSMT"/>
              </a:rPr>
              <a:t>- </a:t>
            </a:r>
            <a:r>
              <a:rPr lang="ru-RU" sz="2800" dirty="0" err="1">
                <a:effectLst/>
                <a:latin typeface="TimesNewRomanPSMT"/>
              </a:rPr>
              <a:t>Абадскои</a:t>
            </a:r>
            <a:r>
              <a:rPr lang="ru-RU" sz="2800" dirty="0">
                <a:effectLst/>
                <a:latin typeface="TimesNewRomanPSMT"/>
              </a:rPr>
              <a:t>̆ и </a:t>
            </a:r>
            <a:r>
              <a:rPr lang="ru-RU" sz="2800" dirty="0" err="1">
                <a:effectLst/>
                <a:latin typeface="TimesNewRomanPSMT"/>
              </a:rPr>
              <a:t>Таласскои</a:t>
            </a:r>
            <a:r>
              <a:rPr lang="ru-RU" sz="2800" dirty="0">
                <a:effectLst/>
                <a:latin typeface="TimesNewRomanPSMT"/>
              </a:rPr>
              <a:t>̆ областях,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>
                <a:effectLst/>
                <a:latin typeface="TimesNewRomanPSMT"/>
              </a:rPr>
              <a:t>в Чуйской, </a:t>
            </a:r>
            <a:r>
              <a:rPr lang="ru-RU" sz="2800" dirty="0" err="1">
                <a:effectLst/>
                <a:latin typeface="TimesNewRomanPSMT"/>
              </a:rPr>
              <a:t>Баткенскои</a:t>
            </a:r>
            <a:r>
              <a:rPr lang="ru-RU" sz="2800" dirty="0">
                <a:effectLst/>
                <a:latin typeface="TimesNewRomanPSMT"/>
              </a:rPr>
              <a:t>̆ и  </a:t>
            </a:r>
            <a:r>
              <a:rPr lang="ru-RU" sz="2800" dirty="0" err="1">
                <a:effectLst/>
                <a:latin typeface="TimesNewRomanPSMT"/>
              </a:rPr>
              <a:t>Ошской</a:t>
            </a:r>
            <a:r>
              <a:rPr lang="ru-RU" sz="2800" dirty="0">
                <a:effectLst/>
                <a:latin typeface="TimesNewRomanPSMT"/>
              </a:rPr>
              <a:t>̆ областях,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>
                <a:effectLst/>
                <a:latin typeface="TimesNewRomanPSMT"/>
              </a:rPr>
              <a:t>в </a:t>
            </a:r>
            <a:r>
              <a:rPr lang="ru-RU" sz="2800" dirty="0" err="1">
                <a:effectLst/>
                <a:latin typeface="TimesNewRomanPSMT"/>
              </a:rPr>
              <a:t>Ошской</a:t>
            </a:r>
            <a:r>
              <a:rPr lang="ru-RU" sz="2800" dirty="0">
                <a:effectLst/>
                <a:latin typeface="TimesNewRomanPSMT"/>
              </a:rPr>
              <a:t>, </a:t>
            </a:r>
            <a:r>
              <a:rPr lang="ru-RU" dirty="0" err="1">
                <a:latin typeface="TimesNewRomanPSMT"/>
              </a:rPr>
              <a:t>Нарынской</a:t>
            </a:r>
            <a:r>
              <a:rPr lang="ru-RU" dirty="0">
                <a:latin typeface="TimesNewRomanPSMT"/>
              </a:rPr>
              <a:t> </a:t>
            </a:r>
            <a:r>
              <a:rPr lang="ru-RU" sz="2800" dirty="0">
                <a:effectLst/>
                <a:latin typeface="TimesNewRomanPSMT"/>
              </a:rPr>
              <a:t>и </a:t>
            </a:r>
            <a:r>
              <a:rPr lang="ru-RU" sz="2800" dirty="0" err="1">
                <a:effectLst/>
                <a:latin typeface="TimesNewRomanPSMT"/>
              </a:rPr>
              <a:t>Таласскои</a:t>
            </a:r>
            <a:r>
              <a:rPr lang="ru-RU" sz="2800" dirty="0">
                <a:effectLst/>
                <a:latin typeface="TimesNewRomanPSMT"/>
              </a:rPr>
              <a:t>̆ областях,</a:t>
            </a:r>
          </a:p>
          <a:p>
            <a:pPr marL="514350" indent="-514350">
              <a:buAutoNum type="arabicPeriod"/>
            </a:pPr>
            <a:endParaRPr lang="ru-RU" sz="2800" dirty="0">
              <a:effectLst/>
              <a:latin typeface="TimesNewRomanPSMT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2BF086-0C5B-1E41-BCC0-4030F661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5111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236F51-A5B1-3C4F-AD98-B9D0A8094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131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193 ГОСУДАРСТВА — ЧЛЕНА ООН ПРИЗНАЛИ НЕОБХОДИМОСТЬ и обязались разработать Глобальный договор по беженцам и принять Глобальный договор о безопасной, упорядоченной и легальной миграции (ГДМ). </a:t>
            </a:r>
            <a:r>
              <a:rPr lang="ru-RU" sz="1800" dirty="0">
                <a:effectLst/>
                <a:latin typeface="Calibri" panose="020F0502020204030204" pitchFamily="34" charset="0"/>
              </a:rPr>
              <a:t>(</a:t>
            </a:r>
            <a:r>
              <a:rPr lang="ru-RU" sz="1800" dirty="0" err="1">
                <a:effectLst/>
                <a:latin typeface="Calibri" panose="020F0502020204030204" pitchFamily="34" charset="0"/>
              </a:rPr>
              <a:t>Марракешскии</a:t>
            </a:r>
            <a:r>
              <a:rPr lang="ru-RU" sz="1800" dirty="0">
                <a:effectLst/>
                <a:latin typeface="Calibri" panose="020F0502020204030204" pitchFamily="34" charset="0"/>
              </a:rPr>
              <a:t>̆ договор о миграции. 10-11.12. 2018.)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454545"/>
                </a:solidFill>
                <a:effectLst/>
                <a:latin typeface="Roboto" panose="02000000000000000000" pitchFamily="2" charset="0"/>
              </a:rPr>
              <a:t>ГДМ предлагает рамки сотрудничества, включающие 23 цели, осуществление, а также последующие меры и обзор. Каждая цель подразумевает обязательство, а также ряд действий, которые считаются соответствующими политическими инструментами и примерами передовой практики.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F506B8-6D98-8A41-AE1B-A27BA462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 dirty="0"/>
          </a:p>
        </p:txBody>
      </p:sp>
    </p:spTree>
    <p:extLst>
      <p:ext uri="{BB962C8B-B14F-4D97-AF65-F5344CB8AC3E}">
        <p14:creationId xmlns:p14="http://schemas.microsoft.com/office/powerpoint/2010/main" val="397140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44EF6-5CA4-A140-A012-1B73D1C6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KG" sz="3200" dirty="0"/>
              <a:t>Обращался ли Кыргызстан за поддержкой в </a:t>
            </a:r>
            <a:r>
              <a:rPr lang="ru-RU" sz="3200" dirty="0"/>
              <a:t>Многосторонний партнерский целевой фонд в поддержку миграции?</a:t>
            </a:r>
            <a:endParaRPr lang="ru-KG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ECA1A-7ADA-AE44-B267-540BF2A2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709"/>
            <a:ext cx="10515600" cy="4232253"/>
          </a:xfrm>
        </p:spPr>
        <p:txBody>
          <a:bodyPr/>
          <a:lstStyle/>
          <a:p>
            <a:r>
              <a:rPr lang="ru-KG" dirty="0"/>
              <a:t>Да</a:t>
            </a:r>
          </a:p>
          <a:p>
            <a:r>
              <a:rPr lang="ru-KG" dirty="0"/>
              <a:t>Нет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3A600F-4DA2-BF4C-98AC-54DD28C6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465694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D6C73-9FBA-9C49-A46F-115149E87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352" y="1266646"/>
            <a:ext cx="10515600" cy="1325563"/>
          </a:xfrm>
        </p:spPr>
        <p:txBody>
          <a:bodyPr/>
          <a:lstStyle/>
          <a:p>
            <a:pPr algn="ctr"/>
            <a:r>
              <a:rPr lang="ru-KG" dirty="0"/>
              <a:t>Благодарю за внимание!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28AB20-61E4-454D-ADBF-497DA306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3358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10D63-BE6A-DE4E-957D-F9C2C45B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1F8230-E4A3-D947-B955-798C93149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ГДМ подготовлен с пониманием того, что ни одно государство не может самостоятельно решать вопросы миграции, при уважении суверенитета государств и с учетом их обязательств по международному праву.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D18C1F-E934-8949-AB05-1AA1798F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0968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8784C-ADA5-C64F-97AF-94876225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Глобальный договор о безопасной, упорядоченной и легальной миграции (ГДМ)</a:t>
            </a:r>
            <a:endParaRPr lang="ru-K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F62DB9-9AF7-F141-819F-F65683E25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717696" cy="55541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использование точных и дезагрегированных данных в качестве основы для выработки эмпирически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политики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Сведение к минимуму неблагоприятного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воздействия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различных сил и структурных факторов, которые заставляют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покидать страны своего происхождения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информации на всех этапах миграции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наличия у всех мигрантов законных удостоверений личности и надлежащих документов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Упрощение доступа к каналам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легальнои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миграции и повышение их гибкости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Содействие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справедливому и этичному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работников и обеспечение условий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достойнои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работы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ослабление факторов уязвимости в процессе миграции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и координация усилий международного сообщества по решению проблемы пропавших без вести мигрантов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транснациональных мер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противодействия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незаконному ввозу мигрантов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Предупреждение, пресечение и искоренение торговли людьми в контексте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миграции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Интегрированное и безопасное управление границами 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координациеи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усилий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50B980-C3F2-1340-BF3E-ECEBE4F1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61013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D26A8D-9ACC-7145-A588-461B93889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278296"/>
            <a:ext cx="11343859" cy="6078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700" dirty="0">
                <a:effectLst/>
                <a:latin typeface="TimesNewRomanPSMT"/>
              </a:rPr>
              <a:t> </a:t>
            </a:r>
            <a:r>
              <a:rPr lang="ru-RU" sz="1600" dirty="0">
                <a:effectLst/>
                <a:latin typeface="TimesNewRomanPSMT"/>
              </a:rPr>
              <a:t>Повышение степени определенности и предсказуемости миграционных процедур для обеспечения надлежащего контроля и проверки и направления </a:t>
            </a:r>
            <a:r>
              <a:rPr lang="ru-RU" sz="1600" dirty="0" err="1">
                <a:effectLst/>
                <a:latin typeface="TimesNewRomanPSMT"/>
              </a:rPr>
              <a:t>людеи</a:t>
            </a:r>
            <a:r>
              <a:rPr lang="ru-RU" sz="1600" dirty="0">
                <a:effectLst/>
                <a:latin typeface="TimesNewRomanPSMT"/>
              </a:rPr>
              <a:t>̆ в соответствующие органы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Применение практики помещения мигрантов в центры временного содержания исключительно в качестве </a:t>
            </a:r>
            <a:r>
              <a:rPr lang="ru-RU" sz="1600" dirty="0" err="1">
                <a:effectLst/>
                <a:latin typeface="TimesNewRomanPSMT"/>
              </a:rPr>
              <a:t>крайнеи</a:t>
            </a:r>
            <a:r>
              <a:rPr lang="ru-RU" sz="1600" dirty="0">
                <a:effectLst/>
                <a:latin typeface="TimesNewRomanPSMT"/>
              </a:rPr>
              <a:t>̆ меры и поиск альтернатив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Повышение эффективности </a:t>
            </a:r>
            <a:r>
              <a:rPr lang="ru-RU" sz="1600" dirty="0" err="1">
                <a:effectLst/>
                <a:latin typeface="TimesNewRomanPSMT"/>
              </a:rPr>
              <a:t>консульскои</a:t>
            </a:r>
            <a:r>
              <a:rPr lang="ru-RU" sz="1600" dirty="0">
                <a:effectLst/>
                <a:latin typeface="TimesNewRomanPSMT"/>
              </a:rPr>
              <a:t>̆ защиты, помощи и </a:t>
            </a:r>
            <a:r>
              <a:rPr lang="ru-RU" sz="1600" dirty="0" err="1">
                <a:effectLst/>
                <a:latin typeface="TimesNewRomanPSMT"/>
              </a:rPr>
              <a:t>взаимодействия</a:t>
            </a:r>
            <a:r>
              <a:rPr lang="ru-RU" sz="1600" dirty="0">
                <a:effectLst/>
                <a:latin typeface="TimesNewRomanPSMT"/>
              </a:rPr>
              <a:t> на протяжении всего миграционного цикла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Охват мигрантов базовыми услугами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Создание для мигрантов и обществ благоприятных условий, обеспечивающих полную социальную интеграцию и сплоченность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Искоренение всех форм дискриминации и поощрение основанных на фактических данных общественных обсуждений в целях формирования общественного мнения о миграции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Инвестирование в развитие навыков и </a:t>
            </a:r>
            <a:r>
              <a:rPr lang="ru-RU" sz="1600" dirty="0" err="1">
                <a:effectLst/>
                <a:latin typeface="TimesNewRomanPSMT"/>
              </a:rPr>
              <a:t>содействие</a:t>
            </a:r>
            <a:r>
              <a:rPr lang="ru-RU" sz="1600" dirty="0">
                <a:effectLst/>
                <a:latin typeface="TimesNewRomanPSMT"/>
              </a:rPr>
              <a:t> взаимному признанию навыков, квалификации и компетенции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Создание для мигрантов и диаспор условий, позволяющих им в </a:t>
            </a:r>
            <a:r>
              <a:rPr lang="ru-RU" sz="1600" dirty="0" err="1">
                <a:effectLst/>
                <a:latin typeface="TimesNewRomanPSMT"/>
              </a:rPr>
              <a:t>полнои</a:t>
            </a:r>
            <a:r>
              <a:rPr lang="ru-RU" sz="1600" dirty="0">
                <a:effectLst/>
                <a:latin typeface="TimesNewRomanPSMT"/>
              </a:rPr>
              <a:t>̆ мере способствовать достижению </a:t>
            </a:r>
            <a:r>
              <a:rPr lang="ru-RU" sz="1600" dirty="0" err="1">
                <a:effectLst/>
                <a:latin typeface="TimesNewRomanPSMT"/>
              </a:rPr>
              <a:t>устойчивого</a:t>
            </a:r>
            <a:r>
              <a:rPr lang="ru-RU" sz="1600" dirty="0">
                <a:effectLst/>
                <a:latin typeface="TimesNewRomanPSMT"/>
              </a:rPr>
              <a:t> развития во всех странах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Повышение оперативности и надежности и снижение стоимости денежных переводов и </a:t>
            </a:r>
            <a:r>
              <a:rPr lang="ru-RU" sz="1600" dirty="0" err="1">
                <a:effectLst/>
                <a:latin typeface="TimesNewRomanPSMT"/>
              </a:rPr>
              <a:t>содействие</a:t>
            </a:r>
            <a:r>
              <a:rPr lang="ru-RU" sz="1600" dirty="0">
                <a:effectLst/>
                <a:latin typeface="TimesNewRomanPSMT"/>
              </a:rPr>
              <a:t> </a:t>
            </a:r>
            <a:r>
              <a:rPr lang="ru-RU" sz="1600" dirty="0" err="1">
                <a:effectLst/>
                <a:latin typeface="TimesNewRomanPSMT"/>
              </a:rPr>
              <a:t>финансовои</a:t>
            </a:r>
            <a:r>
              <a:rPr lang="ru-RU" sz="1600" dirty="0">
                <a:effectLst/>
                <a:latin typeface="TimesNewRomanPSMT"/>
              </a:rPr>
              <a:t>̆ интеграции мигрантов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Сотрудничество в целях обеспечения безопасного и </a:t>
            </a:r>
            <a:r>
              <a:rPr lang="ru-RU" sz="1600" dirty="0" err="1">
                <a:effectLst/>
                <a:latin typeface="TimesNewRomanPSMT"/>
              </a:rPr>
              <a:t>достойного</a:t>
            </a:r>
            <a:r>
              <a:rPr lang="ru-RU" sz="1600" dirty="0">
                <a:effectLst/>
                <a:latin typeface="TimesNewRomanPSMT"/>
              </a:rPr>
              <a:t> возвращения и </a:t>
            </a:r>
            <a:r>
              <a:rPr lang="ru-RU" sz="1600" dirty="0" err="1">
                <a:effectLst/>
                <a:latin typeface="TimesNewRomanPSMT"/>
              </a:rPr>
              <a:t>реадмиссии</a:t>
            </a:r>
            <a:r>
              <a:rPr lang="ru-RU" sz="1600" dirty="0">
                <a:effectLst/>
                <a:latin typeface="TimesNewRomanPSMT"/>
              </a:rPr>
              <a:t> и </a:t>
            </a:r>
            <a:r>
              <a:rPr lang="ru-RU" sz="1600" dirty="0" err="1">
                <a:effectLst/>
                <a:latin typeface="TimesNewRomanPSMT"/>
              </a:rPr>
              <a:t>планомернои</a:t>
            </a:r>
            <a:r>
              <a:rPr lang="ru-RU" sz="1600" dirty="0">
                <a:effectLst/>
                <a:latin typeface="TimesNewRomanPSMT"/>
              </a:rPr>
              <a:t>̆ </a:t>
            </a:r>
            <a:r>
              <a:rPr lang="ru-RU" sz="1600" dirty="0" err="1">
                <a:effectLst/>
                <a:latin typeface="TimesNewRomanPSMT"/>
              </a:rPr>
              <a:t>реинтеграции</a:t>
            </a:r>
            <a:r>
              <a:rPr lang="ru-RU" sz="1600" dirty="0">
                <a:effectLst/>
                <a:latin typeface="TimesNewRomanPSMT"/>
              </a:rPr>
              <a:t>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Создание механизмов перевода материальных прав в области социального обеспечения и приобретенных льгот </a:t>
            </a:r>
          </a:p>
          <a:p>
            <a:pPr>
              <a:lnSpc>
                <a:spcPct val="100000"/>
              </a:lnSpc>
              <a:buFont typeface="+mj-lt"/>
              <a:buAutoNum type="arabicPeriod" startAt="12"/>
            </a:pPr>
            <a:r>
              <a:rPr lang="ru-RU" sz="1600" dirty="0">
                <a:effectLst/>
                <a:latin typeface="TimesNewRomanPSMT"/>
              </a:rPr>
              <a:t> Укрепление международного сотрудничества и глобального партнерства в целях обеспечения </a:t>
            </a:r>
            <a:r>
              <a:rPr lang="ru-RU" sz="1600" dirty="0" err="1">
                <a:effectLst/>
                <a:latin typeface="TimesNewRomanPSMT"/>
              </a:rPr>
              <a:t>безопаснои</a:t>
            </a:r>
            <a:r>
              <a:rPr lang="ru-RU" sz="1600" dirty="0">
                <a:effectLst/>
                <a:latin typeface="TimesNewRomanPSMT"/>
              </a:rPr>
              <a:t>̆, </a:t>
            </a:r>
            <a:r>
              <a:rPr lang="ru-RU" sz="1600" dirty="0" err="1">
                <a:effectLst/>
                <a:latin typeface="TimesNewRomanPSMT"/>
              </a:rPr>
              <a:t>упорядоченнои</a:t>
            </a:r>
            <a:r>
              <a:rPr lang="ru-RU" sz="1600" dirty="0">
                <a:effectLst/>
                <a:latin typeface="TimesNewRomanPSMT"/>
              </a:rPr>
              <a:t>̆ и </a:t>
            </a:r>
            <a:r>
              <a:rPr lang="ru-RU" sz="1600" dirty="0" err="1">
                <a:effectLst/>
                <a:latin typeface="TimesNewRomanPSMT"/>
              </a:rPr>
              <a:t>легальнои</a:t>
            </a:r>
            <a:r>
              <a:rPr lang="ru-RU" sz="1600" dirty="0">
                <a:effectLst/>
                <a:latin typeface="TimesNewRomanPSMT"/>
              </a:rPr>
              <a:t>̆ миграции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1BCC45-2582-FE49-AA02-C21DB7684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Чинара Айтбаева, </a:t>
            </a:r>
            <a:r>
              <a:rPr lang="en" dirty="0" err="1"/>
              <a:t>nash.vek@gmail.com</a:t>
            </a:r>
            <a:endParaRPr lang="ru-KG" dirty="0"/>
          </a:p>
        </p:txBody>
      </p:sp>
    </p:spTree>
    <p:extLst>
      <p:ext uri="{BB962C8B-B14F-4D97-AF65-F5344CB8AC3E}">
        <p14:creationId xmlns:p14="http://schemas.microsoft.com/office/powerpoint/2010/main" val="154923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A49A5-9E33-B948-97A7-DAD14FD2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A944D9-A310-C14D-98F1-551C5163D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Все государства-члены, обращающиеся за поддержкой̆ для осуществления ГДМ</a:t>
            </a:r>
            <a:r>
              <a:rPr lang="en-US" dirty="0"/>
              <a:t> (</a:t>
            </a:r>
            <a:r>
              <a:rPr lang="ru-RU" dirty="0"/>
              <a:t>Глобальный договор о безопасной, упорядоченной и легальной миграции</a:t>
            </a:r>
            <a:r>
              <a:rPr lang="en-US" dirty="0"/>
              <a:t>)</a:t>
            </a:r>
            <a:r>
              <a:rPr lang="ru-RU" dirty="0"/>
              <a:t>, имеют право пользоваться средствами по линии Многостороннего партнерского целевого фонда в поддержку миграции.</a:t>
            </a:r>
          </a:p>
          <a:p>
            <a:pPr marL="0" indent="0">
              <a:buNone/>
            </a:pP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33A1888-925E-FC47-AD1F-0415AF74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72795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51EE6-F804-2744-8A87-E52C8909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4740"/>
          </a:xfrm>
        </p:spPr>
        <p:txBody>
          <a:bodyPr>
            <a:normAutofit/>
          </a:bodyPr>
          <a:lstStyle/>
          <a:p>
            <a:r>
              <a:rPr lang="ru-RU" sz="3200" dirty="0"/>
              <a:t>ЦУР 8. </a:t>
            </a:r>
            <a:r>
              <a:rPr lang="ru-RU" sz="3200" dirty="0" err="1"/>
              <a:t>Содействие</a:t>
            </a:r>
            <a:r>
              <a:rPr lang="ru-RU" sz="3200" dirty="0"/>
              <a:t> поступательному, всеохватному и </a:t>
            </a:r>
            <a:r>
              <a:rPr lang="ru-RU" sz="3200" dirty="0" err="1"/>
              <a:t>устойчивому</a:t>
            </a:r>
            <a:r>
              <a:rPr lang="ru-RU" sz="3200" dirty="0"/>
              <a:t> экономическому росту, </a:t>
            </a:r>
            <a:r>
              <a:rPr lang="ru-RU" sz="3200" dirty="0" err="1"/>
              <a:t>полнои</a:t>
            </a:r>
            <a:r>
              <a:rPr lang="ru-RU" sz="3200" dirty="0"/>
              <a:t>̆ и </a:t>
            </a:r>
            <a:r>
              <a:rPr lang="ru-RU" sz="3200" dirty="0" err="1"/>
              <a:t>производительнои</a:t>
            </a:r>
            <a:r>
              <a:rPr lang="ru-RU" sz="3200" dirty="0"/>
              <a:t>̆ занятости и </a:t>
            </a:r>
            <a:r>
              <a:rPr lang="ru-RU" sz="3200" dirty="0" err="1"/>
              <a:t>достойнои</a:t>
            </a:r>
            <a:r>
              <a:rPr lang="ru-RU" sz="3200" dirty="0"/>
              <a:t>̆ работе для всех</a:t>
            </a:r>
            <a:endParaRPr lang="ru-KG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63CAC-5B9C-0349-A615-B81CDC4F4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439"/>
            <a:ext cx="10515600" cy="3884523"/>
          </a:xfrm>
        </p:spPr>
        <p:txBody>
          <a:bodyPr/>
          <a:lstStyle/>
          <a:p>
            <a:pPr marL="0" indent="0">
              <a:buNone/>
            </a:pPr>
            <a:r>
              <a:rPr lang="ru-RU" b="0" dirty="0">
                <a:effectLst/>
              </a:rPr>
              <a:t>Индикатор 8.8</a:t>
            </a:r>
          </a:p>
          <a:p>
            <a:pPr marL="0" indent="0">
              <a:buNone/>
            </a:pPr>
            <a:r>
              <a:rPr lang="ru-RU" dirty="0">
                <a:effectLst/>
              </a:rPr>
              <a:t>Защищать трудовые права и </a:t>
            </a:r>
            <a:r>
              <a:rPr lang="ru-RU" dirty="0" err="1">
                <a:effectLst/>
              </a:rPr>
              <a:t>содействовать</a:t>
            </a:r>
            <a:r>
              <a:rPr lang="ru-RU" dirty="0">
                <a:effectLst/>
              </a:rPr>
              <a:t> обеспечению надежных и безопасных условий работы для всех трудящихся, включая трудящихся-мигрантов, особенно женщин-мигрантов, и лиц, не имеющих </a:t>
            </a:r>
            <a:r>
              <a:rPr lang="ru-RU" dirty="0" err="1">
                <a:effectLst/>
              </a:rPr>
              <a:t>стабильнои</a:t>
            </a:r>
            <a:r>
              <a:rPr lang="ru-RU" dirty="0">
                <a:effectLst/>
              </a:rPr>
              <a:t>̆ занятости.</a:t>
            </a:r>
            <a:br>
              <a:rPr lang="ru-RU" dirty="0"/>
            </a:b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03A5A66-26E4-234B-9EF6-D854241D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7646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98C34-FE44-5149-9225-98DC749C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ситуация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E5A97-D2CB-E34F-8809-DF94C8B00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За пределами страны работает около 1 млн граждан КР, в основном в России и Казахстане (НС</a:t>
            </a:r>
            <a:r>
              <a:rPr lang="en" dirty="0"/>
              <a:t>C </a:t>
            </a:r>
            <a:r>
              <a:rPr lang="ru-RU" dirty="0"/>
              <a:t>КР, </a:t>
            </a:r>
            <a:r>
              <a:rPr lang="en" dirty="0"/>
              <a:t>IOM)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Женщины составляют примерно (39) 40–45% (?) мигрантов.</a:t>
            </a:r>
          </a:p>
          <a:p>
            <a:pPr marL="0" indent="0">
              <a:buNone/>
            </a:pPr>
            <a:r>
              <a:rPr lang="ru-RU" dirty="0"/>
              <a:t>Основные направления занятости: сфера услуг, торговля, уход за детьми и пожилыми, сельское хозяйство.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400" dirty="0">
                <a:effectLst/>
                <a:latin typeface="TimesNewRomanPSMT"/>
              </a:rPr>
              <a:t>Из </a:t>
            </a:r>
            <a:r>
              <a:rPr lang="ru-RU" sz="1400" dirty="0" err="1">
                <a:effectLst/>
                <a:latin typeface="TimesNewRomanPSMT"/>
              </a:rPr>
              <a:t>общеи</a:t>
            </a:r>
            <a:r>
              <a:rPr lang="ru-RU" sz="1400" dirty="0">
                <a:effectLst/>
                <a:latin typeface="TimesNewRomanPSMT"/>
              </a:rPr>
              <a:t>̆ численности населения, 1 млн. 94,5 тыс. человек временно отсутствовали (трудовые мигранты) в месте своего постоянного жительства, что составило около 16 процентов </a:t>
            </a:r>
            <a:r>
              <a:rPr lang="ru-RU" sz="1400" dirty="0" err="1">
                <a:effectLst/>
                <a:latin typeface="TimesNewRomanPSMT"/>
              </a:rPr>
              <a:t>общеи</a:t>
            </a:r>
            <a:r>
              <a:rPr lang="ru-RU" sz="1400" dirty="0">
                <a:effectLst/>
                <a:latin typeface="TimesNewRomanPSMT"/>
              </a:rPr>
              <a:t>̆ численности постоянного населения страны и 28 процентов - численности населения в трудоспособном возрасте. </a:t>
            </a:r>
            <a:r>
              <a:rPr lang="ru-KG" sz="1400" dirty="0">
                <a:effectLst/>
                <a:latin typeface="TimesNewRomanPSMT"/>
              </a:rPr>
              <a:t>(с.7)</a:t>
            </a:r>
            <a:endParaRPr lang="ru-RU" sz="14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1B0678-E02E-2341-8C0A-30FA014A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875337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E0EC2-03CB-694E-B323-05ECD7BA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Проблемы женщин-мигрантов</a:t>
            </a:r>
            <a:endParaRPr lang="ru-K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B52892-451B-114B-9B0D-ECC9C9058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Низкая защита трудовых прав: отсутствие официальных контрактов, работа «в серой зоне».</a:t>
            </a:r>
          </a:p>
          <a:p>
            <a:pPr marL="0" indent="0">
              <a:buNone/>
            </a:pPr>
            <a:r>
              <a:rPr lang="ru-RU" dirty="0"/>
              <a:t>Риск торговли людьми и эксплуатации — особенно у тех, кто едет без документов или через посредников.</a:t>
            </a:r>
          </a:p>
          <a:p>
            <a:pPr marL="0" indent="0">
              <a:buNone/>
            </a:pPr>
            <a:r>
              <a:rPr lang="ru-RU" dirty="0"/>
              <a:t>Дискриминация по полу: женщины чаще подвергаются сексуальным домогательствам и насилию.</a:t>
            </a:r>
          </a:p>
          <a:p>
            <a:pPr marL="0" indent="0">
              <a:buNone/>
            </a:pPr>
            <a:r>
              <a:rPr lang="ru-RU" dirty="0"/>
              <a:t>Социальная уязвимость: ограниченный доступ к медицине, образованию детей за рубежом.</a:t>
            </a:r>
          </a:p>
          <a:p>
            <a:pPr marL="0" indent="0">
              <a:buNone/>
            </a:pPr>
            <a:r>
              <a:rPr lang="ru-RU" dirty="0"/>
              <a:t>Разрыв семейных связей: дети остаются на попечении родственников в Кыргызстане.</a:t>
            </a:r>
          </a:p>
          <a:p>
            <a:pPr marL="0" indent="0">
              <a:buNone/>
            </a:pPr>
            <a:r>
              <a:rPr lang="ru-RU" dirty="0"/>
              <a:t>Внутренняя миграция (в Бишкек и ОШ) также связана с проблемами жилья и доступа к </a:t>
            </a:r>
            <a:r>
              <a:rPr lang="ru-RU" dirty="0" err="1"/>
              <a:t>медуслугам</a:t>
            </a:r>
            <a:r>
              <a:rPr lang="ru-RU" dirty="0"/>
              <a:t> (</a:t>
            </a:r>
            <a:r>
              <a:rPr lang="en" dirty="0"/>
              <a:t>IOM, 2022).</a:t>
            </a:r>
            <a:endParaRPr lang="ru-KG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007070-D03A-9E4E-8CE6-ABFA3CB1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Чинара Айтбаева, </a:t>
            </a:r>
            <a:r>
              <a:rPr lang="en"/>
              <a:t>nash.vek@gmail.com</a:t>
            </a:r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197372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1622</Words>
  <Application>Microsoft Macintosh PowerPoint</Application>
  <PresentationFormat>Широкоэкранный</PresentationFormat>
  <Paragraphs>131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-webkit-standard</vt:lpstr>
      <vt:lpstr>Arial</vt:lpstr>
      <vt:lpstr>Calibri</vt:lpstr>
      <vt:lpstr>Calibri Light</vt:lpstr>
      <vt:lpstr>Roboto</vt:lpstr>
      <vt:lpstr>Times New Roman</vt:lpstr>
      <vt:lpstr>TimesNewRomanPSMT</vt:lpstr>
      <vt:lpstr>Тема Office</vt:lpstr>
      <vt:lpstr>С какими проблемами сталкиваются женщины-мигранты и движение мигрантов в стране/регионе. Какие стратегии и/или методы кампании\движении работают</vt:lpstr>
      <vt:lpstr>Презентация PowerPoint</vt:lpstr>
      <vt:lpstr>Презентация PowerPoint</vt:lpstr>
      <vt:lpstr>Глобальный договор о безопасной, упорядоченной и легальной миграции (ГДМ)</vt:lpstr>
      <vt:lpstr>Презентация PowerPoint</vt:lpstr>
      <vt:lpstr>Презентация PowerPoint</vt:lpstr>
      <vt:lpstr>ЦУР 8. Содействие поступательному, всеохватному и устойчивому экономическому росту, полной и производительной занятости и достойной работе для всех</vt:lpstr>
      <vt:lpstr>Общая ситуация</vt:lpstr>
      <vt:lpstr>Проблемы женщин-мигрантов</vt:lpstr>
      <vt:lpstr>Презентация PowerPoint</vt:lpstr>
      <vt:lpstr>Влияние на экономику</vt:lpstr>
      <vt:lpstr>Что делалось?</vt:lpstr>
      <vt:lpstr>Проблемы мигрантского движения/организаций</vt:lpstr>
      <vt:lpstr>Эффективные стратегии и методы</vt:lpstr>
      <vt:lpstr>Рекомендации</vt:lpstr>
      <vt:lpstr>Рекомендации</vt:lpstr>
      <vt:lpstr>Блиц-опрос</vt:lpstr>
      <vt:lpstr>Из общей численности населения какой процент трудовых мигрантов в трудоспособном возрасте?</vt:lpstr>
      <vt:lpstr>Наибольшее число временно отсутствующих отмечено (более 20 процентов к общей численности, 40 и более процентов – к численности населения в трудоспособном возрасте):</vt:lpstr>
      <vt:lpstr>Обращался ли Кыргызстан за поддержкой в Многосторонний партнерский целевой фонд в поддержку миграции?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19</cp:revision>
  <dcterms:created xsi:type="dcterms:W3CDTF">2025-09-16T02:49:56Z</dcterms:created>
  <dcterms:modified xsi:type="dcterms:W3CDTF">2025-09-19T04:13:16Z</dcterms:modified>
</cp:coreProperties>
</file>